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3" r:id="rId1"/>
  </p:sldMasterIdLst>
  <p:sldIdLst>
    <p:sldId id="256" r:id="rId2"/>
    <p:sldId id="268" r:id="rId3"/>
    <p:sldId id="265" r:id="rId4"/>
    <p:sldId id="264" r:id="rId5"/>
    <p:sldId id="267" r:id="rId6"/>
    <p:sldId id="269" r:id="rId7"/>
    <p:sldId id="272" r:id="rId8"/>
    <p:sldId id="257" r:id="rId9"/>
    <p:sldId id="261" r:id="rId10"/>
    <p:sldId id="259" r:id="rId11"/>
    <p:sldId id="260" r:id="rId12"/>
    <p:sldId id="262" r:id="rId13"/>
    <p:sldId id="27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449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0008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5467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6910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66790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81114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26713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684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9549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2572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1940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504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3875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7192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7670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0366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4/28/2019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4862404"/>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Lst>
  <p:txStyles>
    <p:title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6472" y="1371601"/>
            <a:ext cx="7700448" cy="3422821"/>
          </a:xfrm>
          <a:prstGeom prst="rect">
            <a:avLst/>
          </a:prstGeom>
        </p:spPr>
      </p:pic>
      <p:sp>
        <p:nvSpPr>
          <p:cNvPr id="7" name="Title 6"/>
          <p:cNvSpPr>
            <a:spLocks noGrp="1"/>
          </p:cNvSpPr>
          <p:nvPr>
            <p:ph type="ctrTitle"/>
          </p:nvPr>
        </p:nvSpPr>
        <p:spPr>
          <a:xfrm>
            <a:off x="1319984" y="370702"/>
            <a:ext cx="7766936" cy="877330"/>
          </a:xfrm>
        </p:spPr>
        <p:txBody>
          <a:bodyPr>
            <a:normAutofit fontScale="90000"/>
          </a:bodyPr>
          <a:lstStyle/>
          <a:p>
            <a:pPr algn="ctr"/>
            <a:r>
              <a:rPr lang="ar-SA" sz="3200" dirty="0">
                <a:latin typeface="Times New Roman" panose="02020603050405020304" pitchFamily="18" charset="0"/>
                <a:cs typeface="Times New Roman" panose="02020603050405020304" pitchFamily="18" charset="0"/>
              </a:rPr>
              <a:t/>
            </a:r>
            <a:br>
              <a:rPr lang="ar-SA" sz="3200" dirty="0">
                <a:latin typeface="Times New Roman" panose="02020603050405020304" pitchFamily="18" charset="0"/>
                <a:cs typeface="Times New Roman" panose="02020603050405020304" pitchFamily="18" charset="0"/>
              </a:rPr>
            </a:br>
            <a:r>
              <a:rPr lang="ar-SA" sz="3200" dirty="0" smtClean="0">
                <a:latin typeface="Times New Roman" panose="02020603050405020304" pitchFamily="18" charset="0"/>
                <a:cs typeface="Times New Roman" panose="02020603050405020304" pitchFamily="18" charset="0"/>
              </a:rPr>
              <a:t>محاضرة </a:t>
            </a:r>
            <a:r>
              <a:rPr lang="ar-SA" sz="3200" dirty="0">
                <a:latin typeface="Times New Roman" panose="02020603050405020304" pitchFamily="18" charset="0"/>
                <a:cs typeface="Times New Roman" panose="02020603050405020304" pitchFamily="18" charset="0"/>
              </a:rPr>
              <a:t>بعنوان: لغة تصميم </a:t>
            </a:r>
            <a:r>
              <a:rPr lang="ar-SA" sz="3200" dirty="0" smtClean="0">
                <a:latin typeface="Times New Roman" panose="02020603050405020304" pitchFamily="18" charset="0"/>
                <a:cs typeface="Times New Roman" panose="02020603050405020304" pitchFamily="18" charset="0"/>
              </a:rPr>
              <a:t>المواقع</a:t>
            </a:r>
            <a:endParaRPr lang="ar-SA" sz="3200" dirty="0"/>
          </a:p>
        </p:txBody>
      </p:sp>
      <p:sp>
        <p:nvSpPr>
          <p:cNvPr id="8" name="Rectangle 7"/>
          <p:cNvSpPr/>
          <p:nvPr/>
        </p:nvSpPr>
        <p:spPr>
          <a:xfrm>
            <a:off x="1386472" y="5431480"/>
            <a:ext cx="4948791" cy="584775"/>
          </a:xfrm>
          <a:prstGeom prst="rect">
            <a:avLst/>
          </a:prstGeom>
        </p:spPr>
        <p:txBody>
          <a:bodyPr wrap="none">
            <a:spAutoFit/>
          </a:bodyPr>
          <a:lstStyle/>
          <a:p>
            <a:r>
              <a:rPr lang="ar-SA" sz="3200" dirty="0">
                <a:latin typeface="Times New Roman" panose="02020603050405020304" pitchFamily="18" charset="0"/>
                <a:cs typeface="Times New Roman" panose="02020603050405020304" pitchFamily="18" charset="0"/>
              </a:rPr>
              <a:t>المحاضر : م. صبا عبد الواحد صدام </a:t>
            </a:r>
            <a:endParaRPr lang="ar-SA" sz="3200" dirty="0"/>
          </a:p>
        </p:txBody>
      </p:sp>
    </p:spTree>
    <p:extLst>
      <p:ext uri="{BB962C8B-B14F-4D97-AF65-F5344CB8AC3E}">
        <p14:creationId xmlns:p14="http://schemas.microsoft.com/office/powerpoint/2010/main" val="1516723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6061"/>
            <a:ext cx="9415900" cy="744638"/>
          </a:xfrm>
        </p:spPr>
        <p:txBody>
          <a:bodyPr/>
          <a:lstStyle/>
          <a:p>
            <a:pPr algn="l" rtl="1"/>
            <a:r>
              <a:rPr lang="ar-SA" dirty="0">
                <a:latin typeface="Algerian" panose="04020705040A02060702" pitchFamily="82" charset="0"/>
              </a:rPr>
              <a:t>لكل من يسأل عن </a:t>
            </a:r>
            <a:r>
              <a:rPr lang="ar-IQ" dirty="0">
                <a:latin typeface="Algerian" panose="04020705040A02060702" pitchFamily="82" charset="0"/>
              </a:rPr>
              <a:t>الفرق بين </a:t>
            </a:r>
            <a:r>
              <a:rPr lang="en-US" dirty="0">
                <a:latin typeface="Algerian" panose="04020705040A02060702" pitchFamily="82" charset="0"/>
              </a:rPr>
              <a:t>    PHP </a:t>
            </a:r>
            <a:r>
              <a:rPr lang="ar-IQ" dirty="0">
                <a:latin typeface="Algerian" panose="04020705040A02060702" pitchFamily="82" charset="0"/>
              </a:rPr>
              <a:t>و </a:t>
            </a:r>
            <a:r>
              <a:rPr lang="en-US" dirty="0">
                <a:latin typeface="Algerian" panose="04020705040A02060702" pitchFamily="82" charset="0"/>
              </a:rPr>
              <a:t>ASP.NET</a:t>
            </a:r>
          </a:p>
        </p:txBody>
      </p:sp>
      <p:sp>
        <p:nvSpPr>
          <p:cNvPr id="3" name="Content Placeholder 2"/>
          <p:cNvSpPr>
            <a:spLocks noGrp="1"/>
          </p:cNvSpPr>
          <p:nvPr>
            <p:ph idx="1"/>
          </p:nvPr>
        </p:nvSpPr>
        <p:spPr>
          <a:xfrm>
            <a:off x="405114" y="960700"/>
            <a:ext cx="11482086" cy="5197032"/>
          </a:xfrm>
        </p:spPr>
        <p:txBody>
          <a:bodyPr>
            <a:noAutofit/>
          </a:bodyPr>
          <a:lstStyle/>
          <a:p>
            <a:pPr algn="r" rtl="1"/>
            <a:r>
              <a:rPr lang="ar-IQ" sz="2800" b="1" dirty="0" smtClean="0">
                <a:latin typeface="Times New Roman" panose="02020603050405020304" pitchFamily="18" charset="0"/>
                <a:cs typeface="Times New Roman" panose="02020603050405020304" pitchFamily="18" charset="0"/>
              </a:rPr>
              <a:t>المستقبل:-</a:t>
            </a:r>
            <a:endParaRPr lang="en-US" sz="2800" dirty="0">
              <a:latin typeface="Times New Roman" panose="02020603050405020304" pitchFamily="18" charset="0"/>
              <a:cs typeface="Times New Roman" panose="02020603050405020304" pitchFamily="18" charset="0"/>
            </a:endParaRPr>
          </a:p>
          <a:p>
            <a:pPr algn="r" rtl="1"/>
            <a:r>
              <a:rPr lang="en-US" sz="2800" dirty="0" smtClean="0">
                <a:latin typeface="Times New Roman" panose="02020603050405020304" pitchFamily="18" charset="0"/>
                <a:cs typeface="Times New Roman" panose="02020603050405020304" pitchFamily="18" charset="0"/>
              </a:rPr>
              <a:t>PHP</a:t>
            </a:r>
            <a:r>
              <a:rPr lang="ar-SA" sz="2800" dirty="0" smtClean="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مازالت محافظة على ثباتها مع زيادة طفيفة في الاقبال عليها </a:t>
            </a:r>
            <a:r>
              <a:rPr lang="ar-IQ" sz="2800" dirty="0" smtClean="0">
                <a:latin typeface="Times New Roman" panose="02020603050405020304" pitchFamily="18" charset="0"/>
                <a:cs typeface="Times New Roman" panose="02020603050405020304" pitchFamily="18" charset="0"/>
              </a:rPr>
              <a:t>لكن</a:t>
            </a:r>
            <a:r>
              <a:rPr lang="ar-SA" sz="2800" dirty="0" smtClean="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على الاقل </a:t>
            </a:r>
            <a:r>
              <a:rPr lang="ar-IQ" sz="2800" dirty="0" smtClean="0">
                <a:latin typeface="Times New Roman" panose="02020603050405020304" pitchFamily="18" charset="0"/>
                <a:cs typeface="Times New Roman" panose="02020603050405020304" pitchFamily="18" charset="0"/>
              </a:rPr>
              <a:t>اذا لم</a:t>
            </a:r>
            <a:r>
              <a:rPr lang="ar-SA" sz="2800" dirty="0" smtClean="0">
                <a:latin typeface="Times New Roman" panose="02020603050405020304" pitchFamily="18" charset="0"/>
                <a:cs typeface="Times New Roman" panose="02020603050405020304" pitchFamily="18" charset="0"/>
              </a:rPr>
              <a:t> </a:t>
            </a:r>
            <a:r>
              <a:rPr lang="ar-IQ" sz="2800" dirty="0" smtClean="0">
                <a:latin typeface="Times New Roman" panose="02020603050405020304" pitchFamily="18" charset="0"/>
                <a:cs typeface="Times New Roman" panose="02020603050405020304" pitchFamily="18" charset="0"/>
              </a:rPr>
              <a:t>تتزايد</a:t>
            </a:r>
            <a:r>
              <a:rPr lang="ar-SA" sz="2800" dirty="0" smtClean="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فهي </a:t>
            </a:r>
            <a:r>
              <a:rPr lang="ar-IQ" sz="2800" dirty="0" smtClean="0">
                <a:latin typeface="Times New Roman" panose="02020603050405020304" pitchFamily="18" charset="0"/>
                <a:cs typeface="Times New Roman" panose="02020603050405020304" pitchFamily="18" charset="0"/>
              </a:rPr>
              <a:t>لاتقل </a:t>
            </a:r>
            <a:r>
              <a:rPr lang="ar-SA" sz="2800" dirty="0" smtClean="0">
                <a:latin typeface="Times New Roman" panose="02020603050405020304" pitchFamily="18" charset="0"/>
                <a:cs typeface="Times New Roman" panose="02020603050405020304" pitchFamily="18" charset="0"/>
              </a:rPr>
              <a:t>ووجود </a:t>
            </a:r>
            <a:r>
              <a:rPr lang="ar-SA" sz="2800" dirty="0">
                <a:latin typeface="Times New Roman" panose="02020603050405020304" pitchFamily="18" charset="0"/>
                <a:cs typeface="Times New Roman" panose="02020603050405020304" pitchFamily="18" charset="0"/>
              </a:rPr>
              <a:t>آلاف او حتى ملايين المشاريع اللي </a:t>
            </a:r>
            <a:r>
              <a:rPr lang="ar-SA" sz="2800" dirty="0" smtClean="0">
                <a:latin typeface="Times New Roman" panose="02020603050405020304" pitchFamily="18" charset="0"/>
                <a:cs typeface="Times New Roman" panose="02020603050405020304" pitchFamily="18" charset="0"/>
              </a:rPr>
              <a:t>ا</a:t>
            </a:r>
            <a:r>
              <a:rPr lang="ar-IQ" sz="2800" dirty="0" smtClean="0">
                <a:latin typeface="Times New Roman" panose="02020603050405020304" pitchFamily="18" charset="0"/>
                <a:cs typeface="Times New Roman" panose="02020603050405020304" pitchFamily="18" charset="0"/>
              </a:rPr>
              <a:t>نبنت</a:t>
            </a:r>
            <a:r>
              <a:rPr lang="ar-SA" sz="2800" dirty="0" smtClean="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بلغة </a:t>
            </a:r>
            <a:r>
              <a:rPr lang="en-US" sz="2800" dirty="0" smtClean="0">
                <a:latin typeface="Times New Roman" panose="02020603050405020304" pitchFamily="18" charset="0"/>
                <a:cs typeface="Times New Roman" panose="02020603050405020304" pitchFamily="18" charset="0"/>
              </a:rPr>
              <a:t>PHP</a:t>
            </a:r>
            <a:r>
              <a:rPr lang="ar-SA" sz="2800" dirty="0" smtClean="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يضمن استمرارها </a:t>
            </a:r>
            <a:r>
              <a:rPr lang="ar-SA" sz="2800" dirty="0" smtClean="0">
                <a:latin typeface="Times New Roman" panose="02020603050405020304" pitchFamily="18" charset="0"/>
                <a:cs typeface="Times New Roman" panose="02020603050405020304" pitchFamily="18" charset="0"/>
              </a:rPr>
              <a:t>على الاقل ل </a:t>
            </a:r>
            <a:r>
              <a:rPr lang="en-US" sz="2800" dirty="0">
                <a:latin typeface="Times New Roman" panose="02020603050405020304" pitchFamily="18" charset="0"/>
                <a:cs typeface="Times New Roman" panose="02020603050405020304" pitchFamily="18" charset="0"/>
              </a:rPr>
              <a:t>5</a:t>
            </a:r>
            <a:r>
              <a:rPr lang="ar-SA" sz="2800" dirty="0">
                <a:latin typeface="Times New Roman" panose="02020603050405020304" pitchFamily="18" charset="0"/>
                <a:cs typeface="Times New Roman" panose="02020603050405020304" pitchFamily="18" charset="0"/>
              </a:rPr>
              <a:t>سنين او </a:t>
            </a:r>
            <a:r>
              <a:rPr lang="ar-SA" sz="2800" dirty="0" smtClean="0">
                <a:latin typeface="Times New Roman" panose="02020603050405020304" pitchFamily="18" charset="0"/>
                <a:cs typeface="Times New Roman" panose="02020603050405020304" pitchFamily="18" charset="0"/>
              </a:rPr>
              <a:t>اكثر .</a:t>
            </a:r>
            <a:endParaRPr lang="en-US" sz="2800" dirty="0">
              <a:latin typeface="Times New Roman" panose="02020603050405020304" pitchFamily="18" charset="0"/>
              <a:cs typeface="Times New Roman" panose="02020603050405020304" pitchFamily="18" charset="0"/>
            </a:endParaRPr>
          </a:p>
          <a:p>
            <a:pPr algn="r" rtl="1"/>
            <a:r>
              <a:rPr lang="ar-SA" sz="2800" dirty="0">
                <a:latin typeface="Times New Roman" panose="02020603050405020304" pitchFamily="18" charset="0"/>
                <a:cs typeface="Times New Roman" panose="02020603050405020304" pitchFamily="18" charset="0"/>
              </a:rPr>
              <a:t>بالنسبة لـ </a:t>
            </a:r>
            <a:r>
              <a:rPr lang="en-US" sz="2800" dirty="0" smtClean="0">
                <a:latin typeface="Times New Roman" panose="02020603050405020304" pitchFamily="18" charset="0"/>
                <a:cs typeface="Times New Roman" panose="02020603050405020304" pitchFamily="18" charset="0"/>
              </a:rPr>
              <a:t>ASP.net</a:t>
            </a:r>
            <a:r>
              <a:rPr lang="ar-SA" sz="2800" dirty="0" smtClean="0">
                <a:latin typeface="Times New Roman" panose="02020603050405020304" pitchFamily="18" charset="0"/>
                <a:cs typeface="Times New Roman" panose="02020603050405020304" pitchFamily="18" charset="0"/>
              </a:rPr>
              <a:t> حتى </a:t>
            </a:r>
            <a:r>
              <a:rPr lang="ar-SA" sz="2800" dirty="0">
                <a:latin typeface="Times New Roman" panose="02020603050405020304" pitchFamily="18" charset="0"/>
                <a:cs typeface="Times New Roman" panose="02020603050405020304" pitchFamily="18" charset="0"/>
              </a:rPr>
              <a:t>الان مكانتها محفوظة في المشاريع التجارية ومستخدمة </a:t>
            </a:r>
            <a:r>
              <a:rPr lang="ar-SA" sz="2800" dirty="0" smtClean="0">
                <a:latin typeface="Times New Roman" panose="02020603050405020304" pitchFamily="18" charset="0"/>
                <a:cs typeface="Times New Roman" panose="02020603050405020304" pitchFamily="18" charset="0"/>
              </a:rPr>
              <a:t>ولهامستقبل طو</a:t>
            </a:r>
            <a:r>
              <a:rPr lang="ar-IQ" sz="2800" dirty="0" smtClean="0">
                <a:latin typeface="Times New Roman" panose="02020603050405020304" pitchFamily="18" charset="0"/>
                <a:cs typeface="Times New Roman" panose="02020603050405020304" pitchFamily="18" charset="0"/>
              </a:rPr>
              <a:t>يل </a:t>
            </a:r>
            <a:endParaRPr lang="en-US" sz="2800" dirty="0">
              <a:latin typeface="Times New Roman" panose="02020603050405020304" pitchFamily="18" charset="0"/>
              <a:cs typeface="Times New Roman" panose="02020603050405020304" pitchFamily="18" charset="0"/>
            </a:endParaRPr>
          </a:p>
          <a:p>
            <a:pPr marL="0" indent="0" algn="r" rtl="1">
              <a:buNone/>
            </a:pPr>
            <a:r>
              <a:rPr lang="ar-SA" sz="2800" dirty="0" smtClean="0">
                <a:latin typeface="Times New Roman" panose="02020603050405020304" pitchFamily="18" charset="0"/>
                <a:cs typeface="Times New Roman" panose="02020603050405020304" pitchFamily="18" charset="0"/>
              </a:rPr>
              <a:t>  لكن </a:t>
            </a:r>
            <a:r>
              <a:rPr lang="ar-SA" sz="2800" dirty="0">
                <a:latin typeface="Times New Roman" panose="02020603050405020304" pitchFamily="18" charset="0"/>
                <a:cs typeface="Times New Roman" panose="02020603050405020304" pitchFamily="18" charset="0"/>
              </a:rPr>
              <a:t>بداية </a:t>
            </a:r>
            <a:r>
              <a:rPr lang="ar-SA" sz="2800" dirty="0" smtClean="0">
                <a:latin typeface="Times New Roman" panose="02020603050405020304" pitchFamily="18" charset="0"/>
                <a:cs typeface="Times New Roman" panose="02020603050405020304" pitchFamily="18" charset="0"/>
              </a:rPr>
              <a:t>ظهور </a:t>
            </a:r>
            <a:r>
              <a:rPr lang="en-US" sz="2800" dirty="0">
                <a:latin typeface="Times New Roman" panose="02020603050405020304" pitchFamily="18" charset="0"/>
                <a:cs typeface="Times New Roman" panose="02020603050405020304" pitchFamily="18" charset="0"/>
              </a:rPr>
              <a:t>asp.net core</a:t>
            </a:r>
            <a:r>
              <a:rPr lang="ar-SA" sz="2800" dirty="0">
                <a:latin typeface="Times New Roman" panose="02020603050405020304" pitchFamily="18" charset="0"/>
                <a:cs typeface="Times New Roman" panose="02020603050405020304" pitchFamily="18" charset="0"/>
              </a:rPr>
              <a:t> </a:t>
            </a:r>
            <a:r>
              <a:rPr lang="ar-SA" sz="2800" dirty="0" smtClean="0">
                <a:latin typeface="Times New Roman" panose="02020603050405020304" pitchFamily="18" charset="0"/>
                <a:cs typeface="Times New Roman" panose="02020603050405020304" pitchFamily="18" charset="0"/>
              </a:rPr>
              <a:t>وال</a:t>
            </a:r>
            <a:r>
              <a:rPr lang="ar-IQ" sz="2800" dirty="0" smtClean="0">
                <a:latin typeface="Times New Roman" panose="02020603050405020304" pitchFamily="18" charset="0"/>
                <a:cs typeface="Times New Roman" panose="02020603050405020304" pitchFamily="18" charset="0"/>
              </a:rPr>
              <a:t>تي</a:t>
            </a:r>
            <a:r>
              <a:rPr lang="ar-SA" sz="2800" dirty="0" smtClean="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تعتبر من افضل التقنيات </a:t>
            </a:r>
            <a:r>
              <a:rPr lang="ar-SA" sz="2800" dirty="0" smtClean="0">
                <a:latin typeface="Times New Roman" panose="02020603050405020304" pitchFamily="18" charset="0"/>
                <a:cs typeface="Times New Roman" panose="02020603050405020304" pitchFamily="18" charset="0"/>
              </a:rPr>
              <a:t>في </a:t>
            </a:r>
            <a:r>
              <a:rPr lang="ar-SA" sz="2800" dirty="0">
                <a:latin typeface="Times New Roman" panose="02020603050405020304" pitchFamily="18" charset="0"/>
                <a:cs typeface="Times New Roman" panose="02020603050405020304" pitchFamily="18" charset="0"/>
              </a:rPr>
              <a:t>مجال الويب بدأت تحصد </a:t>
            </a:r>
            <a:r>
              <a:rPr lang="ar-SA" sz="2800" dirty="0" smtClean="0">
                <a:latin typeface="Times New Roman" panose="02020603050405020304" pitchFamily="18" charset="0"/>
                <a:cs typeface="Times New Roman" panose="02020603050405020304" pitchFamily="18" charset="0"/>
              </a:rPr>
              <a:t>شعبيةاكثر </a:t>
            </a:r>
            <a:r>
              <a:rPr lang="ar-SA" sz="2800" dirty="0">
                <a:latin typeface="Times New Roman" panose="02020603050405020304" pitchFamily="18" charset="0"/>
                <a:cs typeface="Times New Roman" panose="02020603050405020304" pitchFamily="18" charset="0"/>
              </a:rPr>
              <a:t>خارج المشاريع التجارية خصوصا بعد ما اصبحت </a:t>
            </a:r>
            <a:r>
              <a:rPr lang="en-US" sz="2800" dirty="0">
                <a:latin typeface="Times New Roman" panose="02020603050405020304" pitchFamily="18" charset="0"/>
                <a:cs typeface="Times New Roman" panose="02020603050405020304" pitchFamily="18" charset="0"/>
              </a:rPr>
              <a:t>open source</a:t>
            </a:r>
            <a:r>
              <a:rPr lang="ar-SA" sz="2800" dirty="0">
                <a:latin typeface="Times New Roman" panose="02020603050405020304" pitchFamily="18" charset="0"/>
                <a:cs typeface="Times New Roman" panose="02020603050405020304" pitchFamily="18" charset="0"/>
              </a:rPr>
              <a:t> ومجانية وتم دعم تشغيلها رسميا </a:t>
            </a:r>
            <a:r>
              <a:rPr lang="ar-SA" sz="2800" dirty="0" smtClean="0">
                <a:latin typeface="Times New Roman" panose="02020603050405020304" pitchFamily="18" charset="0"/>
                <a:cs typeface="Times New Roman" panose="02020603050405020304" pitchFamily="18" charset="0"/>
              </a:rPr>
              <a:t>من</a:t>
            </a:r>
            <a:r>
              <a:rPr lang="ar-IQ" sz="2800" dirty="0" smtClean="0">
                <a:latin typeface="Times New Roman" panose="02020603050405020304" pitchFamily="18" charset="0"/>
                <a:cs typeface="Times New Roman" panose="02020603050405020304" pitchFamily="18" charset="0"/>
              </a:rPr>
              <a:t> </a:t>
            </a:r>
            <a:r>
              <a:rPr lang="ar-SA" sz="2800" dirty="0" smtClean="0">
                <a:latin typeface="Times New Roman" panose="02020603050405020304" pitchFamily="18" charset="0"/>
                <a:cs typeface="Times New Roman" panose="02020603050405020304" pitchFamily="18" charset="0"/>
              </a:rPr>
              <a:t>مايكروسوفت </a:t>
            </a:r>
            <a:r>
              <a:rPr lang="ar-SA" sz="2800" dirty="0">
                <a:latin typeface="Times New Roman" panose="02020603050405020304" pitchFamily="18" charset="0"/>
                <a:cs typeface="Times New Roman" panose="02020603050405020304" pitchFamily="18" charset="0"/>
              </a:rPr>
              <a:t>على ويندوز ولينوكس وماك اضافة لانتشار الـ </a:t>
            </a:r>
            <a:r>
              <a:rPr lang="en-US" sz="2800" dirty="0" smtClean="0">
                <a:latin typeface="Times New Roman" panose="02020603050405020304" pitchFamily="18" charset="0"/>
                <a:cs typeface="Times New Roman" panose="02020603050405020304" pitchFamily="18" charset="0"/>
              </a:rPr>
              <a:t>C</a:t>
            </a:r>
            <a:r>
              <a:rPr lang="ar-SA" sz="2800" dirty="0">
                <a:latin typeface="Times New Roman" panose="02020603050405020304" pitchFamily="18" charset="0"/>
                <a:cs typeface="Times New Roman" panose="02020603050405020304" pitchFamily="18" charset="0"/>
              </a:rPr>
              <a:t> #</a:t>
            </a:r>
            <a:r>
              <a:rPr lang="ar-SA" sz="2800" dirty="0" smtClean="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في الفترة الاخيرة </a:t>
            </a:r>
            <a:r>
              <a:rPr lang="ar-SA" sz="2800" dirty="0" smtClean="0">
                <a:latin typeface="Times New Roman" panose="02020603050405020304" pitchFamily="18" charset="0"/>
                <a:cs typeface="Times New Roman" panose="02020603050405020304" pitchFamily="18" charset="0"/>
              </a:rPr>
              <a:t>فكل </a:t>
            </a:r>
            <a:r>
              <a:rPr lang="ar-SA" sz="2800" dirty="0">
                <a:latin typeface="Times New Roman" panose="02020603050405020304" pitchFamily="18" charset="0"/>
                <a:cs typeface="Times New Roman" panose="02020603050405020304" pitchFamily="18" charset="0"/>
              </a:rPr>
              <a:t>المؤشرات </a:t>
            </a:r>
            <a:r>
              <a:rPr lang="ar-SA" sz="2800" dirty="0" smtClean="0">
                <a:latin typeface="Times New Roman" panose="02020603050405020304" pitchFamily="18" charset="0"/>
                <a:cs typeface="Times New Roman" panose="02020603050405020304" pitchFamily="18" charset="0"/>
              </a:rPr>
              <a:t>تشير </a:t>
            </a:r>
            <a:r>
              <a:rPr lang="ar-SA" sz="2800" dirty="0">
                <a:latin typeface="Times New Roman" panose="02020603050405020304" pitchFamily="18" charset="0"/>
                <a:cs typeface="Times New Roman" panose="02020603050405020304" pitchFamily="18" charset="0"/>
              </a:rPr>
              <a:t>لان </a:t>
            </a:r>
            <a:r>
              <a:rPr lang="en-US" sz="2800" dirty="0">
                <a:latin typeface="Times New Roman" panose="02020603050405020304" pitchFamily="18" charset="0"/>
                <a:cs typeface="Times New Roman" panose="02020603050405020304" pitchFamily="18" charset="0"/>
              </a:rPr>
              <a:t>asp.net</a:t>
            </a:r>
            <a:r>
              <a:rPr lang="ar-SA" sz="2800" dirty="0">
                <a:latin typeface="Times New Roman" panose="02020603050405020304" pitchFamily="18" charset="0"/>
                <a:cs typeface="Times New Roman" panose="02020603050405020304" pitchFamily="18" charset="0"/>
              </a:rPr>
              <a:t> </a:t>
            </a:r>
            <a:r>
              <a:rPr lang="ar-SA" sz="2800" dirty="0" smtClean="0">
                <a:latin typeface="Times New Roman" panose="02020603050405020304" pitchFamily="18" charset="0"/>
                <a:cs typeface="Times New Roman" panose="02020603050405020304" pitchFamily="18" charset="0"/>
              </a:rPr>
              <a:t>تمتلك </a:t>
            </a:r>
            <a:r>
              <a:rPr lang="ar-SA" sz="2800" dirty="0">
                <a:latin typeface="Times New Roman" panose="02020603050405020304" pitchFamily="18" charset="0"/>
                <a:cs typeface="Times New Roman" panose="02020603050405020304" pitchFamily="18" charset="0"/>
              </a:rPr>
              <a:t>مستقبل جيد جد</a:t>
            </a:r>
            <a:r>
              <a:rPr lang="ar-SA" sz="2800" baseline="-25000" dirty="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ا</a:t>
            </a:r>
            <a:endParaRPr lang="en-US" sz="2800" dirty="0">
              <a:latin typeface="Times New Roman" panose="02020603050405020304" pitchFamily="18" charset="0"/>
              <a:cs typeface="Times New Roman" panose="02020603050405020304" pitchFamily="18" charset="0"/>
            </a:endParaRPr>
          </a:p>
          <a:p>
            <a:pPr algn="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71612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280327" cy="800746"/>
          </a:xfrm>
        </p:spPr>
        <p:txBody>
          <a:bodyPr/>
          <a:lstStyle/>
          <a:p>
            <a:pPr algn="r" rtl="1"/>
            <a:r>
              <a:rPr lang="ar-SA" dirty="0">
                <a:latin typeface="Algerian" panose="04020705040A02060702" pitchFamily="82" charset="0"/>
              </a:rPr>
              <a:t>لكل من يسأل عن </a:t>
            </a:r>
            <a:r>
              <a:rPr lang="ar-IQ" dirty="0">
                <a:latin typeface="Algerian" panose="04020705040A02060702" pitchFamily="82" charset="0"/>
              </a:rPr>
              <a:t>الفرق بين </a:t>
            </a:r>
            <a:r>
              <a:rPr lang="en-US" dirty="0">
                <a:latin typeface="Algerian" panose="04020705040A02060702" pitchFamily="82" charset="0"/>
              </a:rPr>
              <a:t>    PHP </a:t>
            </a:r>
            <a:r>
              <a:rPr lang="ar-IQ" dirty="0">
                <a:latin typeface="Algerian" panose="04020705040A02060702" pitchFamily="82" charset="0"/>
              </a:rPr>
              <a:t>و </a:t>
            </a:r>
            <a:r>
              <a:rPr lang="en-US" dirty="0">
                <a:latin typeface="Algerian" panose="04020705040A02060702" pitchFamily="82" charset="0"/>
              </a:rPr>
              <a:t>ASP.NET</a:t>
            </a:r>
          </a:p>
        </p:txBody>
      </p:sp>
      <p:sp>
        <p:nvSpPr>
          <p:cNvPr id="3" name="Content Placeholder 2"/>
          <p:cNvSpPr>
            <a:spLocks noGrp="1"/>
          </p:cNvSpPr>
          <p:nvPr>
            <p:ph idx="1"/>
          </p:nvPr>
        </p:nvSpPr>
        <p:spPr>
          <a:xfrm>
            <a:off x="677334" y="1759059"/>
            <a:ext cx="9822768" cy="4282304"/>
          </a:xfrm>
        </p:spPr>
        <p:txBody>
          <a:bodyPr>
            <a:normAutofit/>
          </a:bodyPr>
          <a:lstStyle/>
          <a:p>
            <a:pPr algn="r" rtl="1">
              <a:buFont typeface="Wingdings" panose="05000000000000000000" pitchFamily="2" charset="2"/>
              <a:buChar char="v"/>
            </a:pPr>
            <a:r>
              <a:rPr lang="ar-SA" sz="3200" b="1" dirty="0">
                <a:latin typeface="Times New Roman" panose="02020603050405020304" pitchFamily="18" charset="0"/>
                <a:cs typeface="Times New Roman" panose="02020603050405020304" pitchFamily="18" charset="0"/>
              </a:rPr>
              <a:t>بالنسبة</a:t>
            </a:r>
            <a:r>
              <a:rPr lang="ar-SA" sz="3200" dirty="0">
                <a:latin typeface="Times New Roman" panose="02020603050405020304" pitchFamily="18" charset="0"/>
                <a:cs typeface="Times New Roman" panose="02020603050405020304" pitchFamily="18" charset="0"/>
              </a:rPr>
              <a:t> </a:t>
            </a:r>
            <a:r>
              <a:rPr lang="ar-SA" sz="3200" b="1" dirty="0">
                <a:latin typeface="Times New Roman" panose="02020603050405020304" pitchFamily="18" charset="0"/>
                <a:cs typeface="Times New Roman" panose="02020603050405020304" pitchFamily="18" charset="0"/>
              </a:rPr>
              <a:t>للأما</a:t>
            </a:r>
            <a:r>
              <a:rPr lang="ar-SA" sz="3200" baseline="-25000" dirty="0">
                <a:latin typeface="Times New Roman" panose="02020603050405020304" pitchFamily="18" charset="0"/>
                <a:cs typeface="Times New Roman" panose="02020603050405020304" pitchFamily="18" charset="0"/>
              </a:rPr>
              <a:t> </a:t>
            </a:r>
            <a:r>
              <a:rPr lang="ar-SA" sz="3200" b="1" dirty="0">
                <a:latin typeface="Times New Roman" panose="02020603050405020304" pitchFamily="18" charset="0"/>
                <a:cs typeface="Times New Roman" panose="02020603050405020304" pitchFamily="18" charset="0"/>
              </a:rPr>
              <a:t>ن</a:t>
            </a:r>
            <a:endParaRPr lang="en-US" sz="3200" b="1" dirty="0">
              <a:latin typeface="Times New Roman" panose="02020603050405020304" pitchFamily="18" charset="0"/>
              <a:cs typeface="Times New Roman" panose="02020603050405020304" pitchFamily="18" charset="0"/>
            </a:endParaRPr>
          </a:p>
          <a:p>
            <a:pPr algn="r" rtl="1"/>
            <a:r>
              <a:rPr lang="ar-SA" sz="3200" dirty="0" smtClean="0">
                <a:latin typeface="Times New Roman" panose="02020603050405020304" pitchFamily="18" charset="0"/>
                <a:cs typeface="Times New Roman" panose="02020603050405020304" pitchFamily="18" charset="0"/>
              </a:rPr>
              <a:t> </a:t>
            </a:r>
            <a:r>
              <a:rPr lang="ar-SA" sz="3200" dirty="0">
                <a:latin typeface="Times New Roman" panose="02020603050405020304" pitchFamily="18" charset="0"/>
                <a:cs typeface="Times New Roman" panose="02020603050405020304" pitchFamily="18" charset="0"/>
              </a:rPr>
              <a:t>يعتمد في المقام الاول على المبرمج الا ان </a:t>
            </a:r>
            <a:r>
              <a:rPr lang="en-US" sz="3200" dirty="0" smtClean="0">
                <a:latin typeface="Times New Roman" panose="02020603050405020304" pitchFamily="18" charset="0"/>
                <a:cs typeface="Times New Roman" panose="02020603050405020304" pitchFamily="18" charset="0"/>
              </a:rPr>
              <a:t>asp.net</a:t>
            </a:r>
            <a:r>
              <a:rPr lang="ar-SA" sz="3200" dirty="0">
                <a:latin typeface="Times New Roman" panose="02020603050405020304" pitchFamily="18" charset="0"/>
                <a:cs typeface="Times New Roman" panose="02020603050405020304" pitchFamily="18" charset="0"/>
              </a:rPr>
              <a:t> </a:t>
            </a:r>
            <a:r>
              <a:rPr lang="ar-SA" sz="3200" dirty="0" smtClean="0">
                <a:latin typeface="Times New Roman" panose="02020603050405020304" pitchFamily="18" charset="0"/>
                <a:cs typeface="Times New Roman" panose="02020603050405020304" pitchFamily="18" charset="0"/>
              </a:rPr>
              <a:t>تمتلك </a:t>
            </a:r>
            <a:r>
              <a:rPr lang="ar-SA" sz="3200" dirty="0">
                <a:latin typeface="Times New Roman" panose="02020603050405020304" pitchFamily="18" charset="0"/>
                <a:cs typeface="Times New Roman" panose="02020603050405020304" pitchFamily="18" charset="0"/>
              </a:rPr>
              <a:t>ادوات افضل </a:t>
            </a:r>
            <a:r>
              <a:rPr lang="ar-SA" sz="3200" dirty="0" smtClean="0">
                <a:latin typeface="Times New Roman" panose="02020603050405020304" pitchFamily="18" charset="0"/>
                <a:cs typeface="Times New Roman" panose="02020603050405020304" pitchFamily="18" charset="0"/>
              </a:rPr>
              <a:t>لتحقق الامان بشكل </a:t>
            </a:r>
            <a:r>
              <a:rPr lang="ar-SA" sz="3200" dirty="0">
                <a:latin typeface="Times New Roman" panose="02020603050405020304" pitchFamily="18" charset="0"/>
                <a:cs typeface="Times New Roman" panose="02020603050405020304" pitchFamily="18" charset="0"/>
              </a:rPr>
              <a:t>اسهل لكن </a:t>
            </a:r>
            <a:r>
              <a:rPr lang="ar-SA" sz="3200" dirty="0" smtClean="0">
                <a:latin typeface="Times New Roman" panose="02020603050405020304" pitchFamily="18" charset="0"/>
                <a:cs typeface="Times New Roman" panose="02020603050405020304" pitchFamily="18" charset="0"/>
              </a:rPr>
              <a:t>هذا لايمنع بقليل من الجهود </a:t>
            </a:r>
            <a:r>
              <a:rPr lang="ar-SA" sz="3200" dirty="0">
                <a:latin typeface="Times New Roman" panose="02020603050405020304" pitchFamily="18" charset="0"/>
                <a:cs typeface="Times New Roman" panose="02020603050405020304" pitchFamily="18" charset="0"/>
              </a:rPr>
              <a:t>في </a:t>
            </a:r>
            <a:r>
              <a:rPr lang="en-US" sz="3200" dirty="0" err="1">
                <a:latin typeface="Times New Roman" panose="02020603050405020304" pitchFamily="18" charset="0"/>
                <a:cs typeface="Times New Roman" panose="02020603050405020304" pitchFamily="18" charset="0"/>
              </a:rPr>
              <a:t>php</a:t>
            </a:r>
            <a:r>
              <a:rPr lang="ar-SA" sz="3200" dirty="0">
                <a:latin typeface="Times New Roman" panose="02020603050405020304" pitchFamily="18" charset="0"/>
                <a:cs typeface="Times New Roman" panose="02020603050405020304" pitchFamily="18" charset="0"/>
              </a:rPr>
              <a:t> </a:t>
            </a:r>
            <a:r>
              <a:rPr lang="ar-SA" sz="3200" dirty="0" smtClean="0">
                <a:latin typeface="Times New Roman" panose="02020603050405020304" pitchFamily="18" charset="0"/>
                <a:cs typeface="Times New Roman" panose="02020603050405020304" pitchFamily="18" charset="0"/>
              </a:rPr>
              <a:t>نستطيع تحقيق </a:t>
            </a:r>
            <a:r>
              <a:rPr lang="ar-SA" sz="3200" dirty="0">
                <a:latin typeface="Times New Roman" panose="02020603050405020304" pitchFamily="18" charset="0"/>
                <a:cs typeface="Times New Roman" panose="02020603050405020304" pitchFamily="18" charset="0"/>
              </a:rPr>
              <a:t>نفس مستوى </a:t>
            </a:r>
            <a:r>
              <a:rPr lang="ar-SA" sz="3200" dirty="0" smtClean="0">
                <a:latin typeface="Times New Roman" panose="02020603050405020304" pitchFamily="18" charset="0"/>
                <a:cs typeface="Times New Roman" panose="02020603050405020304" pitchFamily="18" charset="0"/>
              </a:rPr>
              <a:t>الامان</a:t>
            </a:r>
          </a:p>
          <a:p>
            <a:pPr algn="r" rtl="1"/>
            <a:endParaRPr lang="en-US" sz="3200" dirty="0"/>
          </a:p>
        </p:txBody>
      </p:sp>
    </p:spTree>
    <p:extLst>
      <p:ext uri="{BB962C8B-B14F-4D97-AF65-F5344CB8AC3E}">
        <p14:creationId xmlns:p14="http://schemas.microsoft.com/office/powerpoint/2010/main" val="87380865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1417" y="0"/>
            <a:ext cx="8596668" cy="847241"/>
          </a:xfrm>
        </p:spPr>
        <p:txBody>
          <a:bodyPr/>
          <a:lstStyle/>
          <a:p>
            <a:pPr algn="ctr" rtl="1"/>
            <a:r>
              <a:rPr lang="ar-SA" dirty="0">
                <a:latin typeface="Algerian" panose="04020705040A02060702" pitchFamily="82" charset="0"/>
                <a:cs typeface="Times New Roman" panose="02020603050405020304" pitchFamily="18" charset="0"/>
              </a:rPr>
              <a:t>امثلة لمواقع بـ </a:t>
            </a:r>
            <a:r>
              <a:rPr lang="en-US" dirty="0">
                <a:latin typeface="Algerian" panose="04020705040A02060702" pitchFamily="82" charset="0"/>
                <a:cs typeface="Times New Roman" panose="02020603050405020304" pitchFamily="18" charset="0"/>
              </a:rPr>
              <a:t>asp.net</a:t>
            </a:r>
            <a:endParaRPr lang="en-US" dirty="0">
              <a:latin typeface="Algerian" panose="04020705040A02060702" pitchFamily="82" charset="0"/>
            </a:endParaRPr>
          </a:p>
        </p:txBody>
      </p:sp>
      <p:sp>
        <p:nvSpPr>
          <p:cNvPr id="3" name="Content Placeholder 2"/>
          <p:cNvSpPr>
            <a:spLocks noGrp="1"/>
          </p:cNvSpPr>
          <p:nvPr>
            <p:ph idx="1"/>
          </p:nvPr>
        </p:nvSpPr>
        <p:spPr>
          <a:xfrm>
            <a:off x="244848" y="847241"/>
            <a:ext cx="10584834" cy="5405278"/>
          </a:xfrm>
        </p:spPr>
        <p:txBody>
          <a:bodyPr>
            <a:noAutofit/>
          </a:bodyPr>
          <a:lstStyle/>
          <a:p>
            <a:pPr algn="r" rtl="1">
              <a:buFont typeface="Wingdings" panose="05000000000000000000" pitchFamily="2" charset="2"/>
              <a:buChar char="Ø"/>
            </a:pPr>
            <a:r>
              <a:rPr lang="ar-SA" sz="2800" dirty="0" smtClean="0">
                <a:latin typeface="Times New Roman" panose="02020603050405020304" pitchFamily="18" charset="0"/>
                <a:cs typeface="Times New Roman" panose="02020603050405020304" pitchFamily="18" charset="0"/>
              </a:rPr>
              <a:t>هنالك العديد من المواقع العالميه والمحليه التي صممت باستخدام الـ</a:t>
            </a:r>
            <a:r>
              <a:rPr lang="en-US" sz="2800" dirty="0">
                <a:latin typeface="Times New Roman" panose="02020603050405020304" pitchFamily="18" charset="0"/>
                <a:cs typeface="Times New Roman" panose="02020603050405020304" pitchFamily="18" charset="0"/>
              </a:rPr>
              <a:t>ASP.NET</a:t>
            </a:r>
            <a:endParaRPr lang="ar-SA" sz="2800"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Ø"/>
            </a:pPr>
            <a:r>
              <a:rPr lang="ar-SA" sz="2800" dirty="0" smtClean="0">
                <a:latin typeface="Times New Roman" panose="02020603050405020304" pitchFamily="18" charset="0"/>
                <a:cs typeface="Times New Roman" panose="02020603050405020304" pitchFamily="18" charset="0"/>
              </a:rPr>
              <a:t>مواقع عالميه :</a:t>
            </a:r>
            <a:r>
              <a:rPr lang="en-US" sz="2800" dirty="0" smtClean="0">
                <a:latin typeface="Times New Roman" panose="02020603050405020304" pitchFamily="18" charset="0"/>
                <a:cs typeface="Times New Roman" panose="02020603050405020304" pitchFamily="18" charset="0"/>
              </a:rPr>
              <a:t> </a:t>
            </a:r>
            <a:r>
              <a:rPr lang="ar-SA"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a:t>
            </a:r>
          </a:p>
          <a:p>
            <a:pPr lvl="2" algn="r" rtl="1">
              <a:buFont typeface="Wingdings" panose="05000000000000000000" pitchFamily="2" charset="2"/>
              <a:buChar char="Ø"/>
            </a:pPr>
            <a:r>
              <a:rPr lang="ar-SA" sz="2800" dirty="0" smtClean="0">
                <a:latin typeface="Times New Roman" panose="02020603050405020304" pitchFamily="18" charset="0"/>
                <a:cs typeface="Times New Roman" panose="02020603050405020304" pitchFamily="18" charset="0"/>
              </a:rPr>
              <a:t>موقع </a:t>
            </a:r>
            <a:r>
              <a:rPr lang="en-US" sz="2800" dirty="0" err="1">
                <a:latin typeface="Times New Roman" panose="02020603050405020304" pitchFamily="18" charset="0"/>
                <a:cs typeface="Times New Roman" panose="02020603050405020304" pitchFamily="18" charset="0"/>
              </a:rPr>
              <a:t>stackover</a:t>
            </a:r>
            <a:r>
              <a:rPr lang="en-US" sz="2800" dirty="0">
                <a:latin typeface="Times New Roman" panose="02020603050405020304" pitchFamily="18" charset="0"/>
                <a:cs typeface="Times New Roman" panose="02020603050405020304" pitchFamily="18" charset="0"/>
              </a:rPr>
              <a:t> ow</a:t>
            </a:r>
            <a:r>
              <a:rPr lang="ar-SA" sz="2800" dirty="0">
                <a:latin typeface="Times New Roman" panose="02020603050405020304" pitchFamily="18" charset="0"/>
                <a:cs typeface="Times New Roman" panose="02020603050405020304" pitchFamily="18" charset="0"/>
              </a:rPr>
              <a:t> </a:t>
            </a:r>
            <a:r>
              <a:rPr lang="ar-SA" sz="2800" dirty="0" smtClean="0">
                <a:latin typeface="Times New Roman" panose="02020603050405020304" pitchFamily="18" charset="0"/>
                <a:cs typeface="Times New Roman" panose="02020603050405020304" pitchFamily="18" charset="0"/>
              </a:rPr>
              <a:t>– </a:t>
            </a:r>
            <a:endParaRPr lang="ar-IQ" sz="2800" dirty="0" smtClean="0">
              <a:latin typeface="Times New Roman" panose="02020603050405020304" pitchFamily="18" charset="0"/>
              <a:cs typeface="Times New Roman" panose="02020603050405020304" pitchFamily="18" charset="0"/>
            </a:endParaRPr>
          </a:p>
          <a:p>
            <a:pPr lvl="2" algn="just" rtl="1">
              <a:buFont typeface="Wingdings" panose="05000000000000000000" pitchFamily="2" charset="2"/>
              <a:buChar char="Ø"/>
            </a:pPr>
            <a:r>
              <a:rPr lang="ar-SA" sz="2800" dirty="0" smtClean="0">
                <a:latin typeface="Times New Roman" panose="02020603050405020304" pitchFamily="18" charset="0"/>
                <a:cs typeface="Times New Roman" panose="02020603050405020304" pitchFamily="18" charset="0"/>
              </a:rPr>
              <a:t>موقع </a:t>
            </a:r>
            <a:r>
              <a:rPr lang="ar-SA" sz="2800" dirty="0">
                <a:latin typeface="Times New Roman" panose="02020603050405020304" pitchFamily="18" charset="0"/>
                <a:cs typeface="Times New Roman" panose="02020603050405020304" pitchFamily="18" charset="0"/>
              </a:rPr>
              <a:t>شركة </a:t>
            </a:r>
            <a:r>
              <a:rPr lang="en-US" sz="2800" dirty="0" err="1" smtClean="0">
                <a:latin typeface="Times New Roman" panose="02020603050405020304" pitchFamily="18" charset="0"/>
                <a:cs typeface="Times New Roman" panose="02020603050405020304" pitchFamily="18" charset="0"/>
              </a:rPr>
              <a:t>kaspersky</a:t>
            </a:r>
            <a:endParaRPr lang="ar-IQ" sz="2800" dirty="0" smtClean="0">
              <a:latin typeface="Times New Roman" panose="02020603050405020304" pitchFamily="18" charset="0"/>
              <a:cs typeface="Times New Roman" panose="02020603050405020304" pitchFamily="18" charset="0"/>
            </a:endParaRPr>
          </a:p>
          <a:p>
            <a:pPr lvl="2" algn="just" rtl="1">
              <a:buFont typeface="Wingdings" panose="05000000000000000000" pitchFamily="2" charset="2"/>
              <a:buChar char="Ø"/>
            </a:pPr>
            <a:r>
              <a:rPr lang="ar-SA" sz="2800" dirty="0" smtClean="0">
                <a:latin typeface="Times New Roman" panose="02020603050405020304" pitchFamily="18" charset="0"/>
                <a:cs typeface="Times New Roman" panose="02020603050405020304" pitchFamily="18" charset="0"/>
              </a:rPr>
              <a:t>مواقع </a:t>
            </a:r>
            <a:r>
              <a:rPr lang="ar-SA" sz="2800" dirty="0">
                <a:latin typeface="Times New Roman" panose="02020603050405020304" pitchFamily="18" charset="0"/>
                <a:cs typeface="Times New Roman" panose="02020603050405020304" pitchFamily="18" charset="0"/>
              </a:rPr>
              <a:t>شركة </a:t>
            </a:r>
            <a:r>
              <a:rPr lang="ar-SA" sz="2800" dirty="0" smtClean="0">
                <a:latin typeface="Times New Roman" panose="02020603050405020304" pitchFamily="18" charset="0"/>
                <a:cs typeface="Times New Roman" panose="02020603050405020304" pitchFamily="18" charset="0"/>
              </a:rPr>
              <a:t>مايكروسوفت</a:t>
            </a:r>
            <a:r>
              <a:rPr lang="ar-IQ" sz="2800" dirty="0" smtClean="0">
                <a:latin typeface="Times New Roman" panose="02020603050405020304" pitchFamily="18" charset="0"/>
                <a:cs typeface="Times New Roman" panose="02020603050405020304" pitchFamily="18" charset="0"/>
              </a:rPr>
              <a:t> </a:t>
            </a:r>
            <a:endParaRPr lang="ar-SA" sz="2800" dirty="0" smtClean="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Ø"/>
            </a:pPr>
            <a:r>
              <a:rPr lang="ar-SA" sz="3200" dirty="0" smtClean="0">
                <a:latin typeface="Times New Roman" panose="02020603050405020304" pitchFamily="18" charset="0"/>
                <a:cs typeface="Times New Roman" panose="02020603050405020304" pitchFamily="18" charset="0"/>
              </a:rPr>
              <a:t>مواقع محليه : موقع شركة النفط العراقيه </a:t>
            </a:r>
            <a:endParaRPr lang="en-US" sz="3200" dirty="0" smtClean="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Ø"/>
            </a:pPr>
            <a:r>
              <a:rPr lang="ar-SA" sz="3200" dirty="0">
                <a:latin typeface="Times New Roman" panose="02020603050405020304" pitchFamily="18" charset="0"/>
                <a:cs typeface="Times New Roman" panose="02020603050405020304" pitchFamily="18" charset="0"/>
              </a:rPr>
              <a:t>وعموما مجانية اطار الدوت نت بشكل عام بما فيه ال</a:t>
            </a:r>
            <a:r>
              <a:rPr lang="en-US" sz="3200" dirty="0">
                <a:latin typeface="Times New Roman" panose="02020603050405020304" pitchFamily="18" charset="0"/>
                <a:cs typeface="Times New Roman" panose="02020603050405020304" pitchFamily="18" charset="0"/>
              </a:rPr>
              <a:t>asp.net</a:t>
            </a:r>
            <a:r>
              <a:rPr lang="ar-SA" sz="3200" dirty="0">
                <a:latin typeface="Times New Roman" panose="02020603050405020304" pitchFamily="18" charset="0"/>
                <a:cs typeface="Times New Roman" panose="02020603050405020304" pitchFamily="18" charset="0"/>
              </a:rPr>
              <a:t> </a:t>
            </a:r>
            <a:r>
              <a:rPr lang="ar-SA" sz="3200">
                <a:latin typeface="Times New Roman" panose="02020603050405020304" pitchFamily="18" charset="0"/>
                <a:cs typeface="Times New Roman" panose="02020603050405020304" pitchFamily="18" charset="0"/>
              </a:rPr>
              <a:t>ومجانية </a:t>
            </a:r>
            <a:r>
              <a:rPr lang="ar-SA" sz="3200" smtClean="0">
                <a:latin typeface="Times New Roman" panose="02020603050405020304" pitchFamily="18" charset="0"/>
                <a:cs typeface="Times New Roman" panose="02020603050405020304" pitchFamily="18" charset="0"/>
              </a:rPr>
              <a:t>الادوات </a:t>
            </a:r>
            <a:r>
              <a:rPr lang="ar-SA" sz="3200" dirty="0">
                <a:latin typeface="Times New Roman" panose="02020603050405020304" pitchFamily="18" charset="0"/>
                <a:cs typeface="Times New Roman" panose="02020603050405020304" pitchFamily="18" charset="0"/>
              </a:rPr>
              <a:t>المستخدمة في التطوير </a:t>
            </a:r>
            <a:r>
              <a:rPr lang="ar-IQ" sz="3200" dirty="0">
                <a:latin typeface="Times New Roman" panose="02020603050405020304" pitchFamily="18" charset="0"/>
                <a:cs typeface="Times New Roman" panose="02020603050405020304" pitchFamily="18" charset="0"/>
              </a:rPr>
              <a:t>مثل </a:t>
            </a:r>
            <a:r>
              <a:rPr lang="en-US" sz="3200" dirty="0" err="1">
                <a:latin typeface="Times New Roman" panose="02020603050405020304" pitchFamily="18" charset="0"/>
                <a:cs typeface="Times New Roman" panose="02020603050405020304" pitchFamily="18" charset="0"/>
              </a:rPr>
              <a:t>Xamarin</a:t>
            </a:r>
            <a:r>
              <a:rPr lang="ar-SA" sz="3200" dirty="0">
                <a:latin typeface="Times New Roman" panose="02020603050405020304" pitchFamily="18" charset="0"/>
                <a:cs typeface="Times New Roman" panose="02020603050405020304" pitchFamily="18" charset="0"/>
              </a:rPr>
              <a:t> و </a:t>
            </a:r>
            <a:r>
              <a:rPr lang="en-US" sz="3200" dirty="0">
                <a:latin typeface="Times New Roman" panose="02020603050405020304" pitchFamily="18" charset="0"/>
                <a:cs typeface="Times New Roman" panose="02020603050405020304" pitchFamily="18" charset="0"/>
              </a:rPr>
              <a:t>Visual Studio</a:t>
            </a:r>
            <a:r>
              <a:rPr lang="ar-SA" sz="3200" dirty="0">
                <a:latin typeface="Times New Roman" panose="02020603050405020304" pitchFamily="18" charset="0"/>
                <a:cs typeface="Times New Roman" panose="02020603050405020304" pitchFamily="18" charset="0"/>
              </a:rPr>
              <a:t> </a:t>
            </a:r>
            <a:r>
              <a:rPr lang="ar-IQ" sz="3200" dirty="0">
                <a:latin typeface="Times New Roman" panose="02020603050405020304" pitchFamily="18" charset="0"/>
                <a:cs typeface="Times New Roman" panose="02020603050405020304" pitchFamily="18" charset="0"/>
              </a:rPr>
              <a:t>جعلت</a:t>
            </a:r>
            <a:r>
              <a:rPr lang="ar-SA" sz="3200" dirty="0">
                <a:latin typeface="Times New Roman" panose="02020603050405020304" pitchFamily="18" charset="0"/>
                <a:cs typeface="Times New Roman" panose="02020603050405020304" pitchFamily="18" charset="0"/>
              </a:rPr>
              <a:t> العالم ال</a:t>
            </a:r>
            <a:r>
              <a:rPr lang="ar-IQ" sz="3200" dirty="0">
                <a:latin typeface="Times New Roman" panose="02020603050405020304" pitchFamily="18" charset="0"/>
                <a:cs typeface="Times New Roman" panose="02020603050405020304" pitchFamily="18" charset="0"/>
              </a:rPr>
              <a:t>يوم </a:t>
            </a:r>
            <a:r>
              <a:rPr lang="ar-SA" sz="3200" dirty="0">
                <a:latin typeface="Times New Roman" panose="02020603050405020304" pitchFamily="18" charset="0"/>
                <a:cs typeface="Times New Roman" panose="02020603050405020304" pitchFamily="18" charset="0"/>
              </a:rPr>
              <a:t>يتجه بشكل كبير لها  </a:t>
            </a:r>
            <a:r>
              <a:rPr lang="ar-SA" sz="3200" dirty="0" smtClean="0">
                <a:latin typeface="Times New Roman" panose="02020603050405020304" pitchFamily="18" charset="0"/>
                <a:cs typeface="Times New Roman" panose="02020603050405020304" pitchFamily="18" charset="0"/>
              </a:rPr>
              <a:t>.</a:t>
            </a:r>
          </a:p>
          <a:p>
            <a:pPr algn="just" rtl="1">
              <a:buFont typeface="Wingdings" panose="05000000000000000000" pitchFamily="2" charset="2"/>
              <a:buChar char="Ø"/>
            </a:pPr>
            <a:endParaRPr lang="en-US" sz="32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Ø"/>
            </a:pPr>
            <a:endParaRPr lang="ar-IQ" sz="3200" dirty="0" smtClean="0">
              <a:latin typeface="Times New Roman" panose="02020603050405020304" pitchFamily="18" charset="0"/>
              <a:cs typeface="Times New Roman" panose="02020603050405020304" pitchFamily="18" charset="0"/>
            </a:endParaRPr>
          </a:p>
          <a:p>
            <a:pPr algn="just" rtl="1"/>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135676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3318" y="815546"/>
            <a:ext cx="7710616" cy="5362832"/>
          </a:xfrm>
          <a:prstGeom prst="rect">
            <a:avLst/>
          </a:prstGeom>
        </p:spPr>
      </p:pic>
    </p:spTree>
    <p:extLst>
      <p:ext uri="{BB962C8B-B14F-4D97-AF65-F5344CB8AC3E}">
        <p14:creationId xmlns:p14="http://schemas.microsoft.com/office/powerpoint/2010/main" val="3651715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77334" y="609600"/>
            <a:ext cx="8596668" cy="836141"/>
          </a:xfrm>
        </p:spPr>
        <p:txBody>
          <a:bodyPr/>
          <a:lstStyle/>
          <a:p>
            <a:pPr algn="ctr"/>
            <a:r>
              <a:rPr lang="ar-SA" dirty="0" smtClean="0"/>
              <a:t>ماهو الـ </a:t>
            </a:r>
            <a:r>
              <a:rPr lang="en-US" dirty="0"/>
              <a:t>Dot Net Framework</a:t>
            </a:r>
            <a:r>
              <a:rPr lang="ar-SA" dirty="0" smtClean="0"/>
              <a:t> </a:t>
            </a:r>
            <a:endParaRPr lang="ar-SA" dirty="0"/>
          </a:p>
        </p:txBody>
      </p:sp>
      <p:sp>
        <p:nvSpPr>
          <p:cNvPr id="5" name="Content Placeholder 4"/>
          <p:cNvSpPr>
            <a:spLocks noGrp="1"/>
          </p:cNvSpPr>
          <p:nvPr>
            <p:ph idx="1"/>
          </p:nvPr>
        </p:nvSpPr>
        <p:spPr>
          <a:prstGeom prst="rect">
            <a:avLst/>
          </a:prstGeom>
        </p:spPr>
        <p:txBody>
          <a:bodyPr wrap="square">
            <a:spAutoFit/>
          </a:bodyPr>
          <a:lstStyle/>
          <a:p>
            <a:pPr algn="r" rtl="1"/>
            <a:r>
              <a:rPr lang="ar-SA" sz="2800" dirty="0">
                <a:latin typeface="Times New Roman" panose="02020603050405020304" pitchFamily="18" charset="0"/>
                <a:cs typeface="Times New Roman" panose="02020603050405020304" pitchFamily="18" charset="0"/>
              </a:rPr>
              <a:t>إطار الدوت نت </a:t>
            </a:r>
            <a:r>
              <a:rPr lang="en-US" sz="2800" dirty="0">
                <a:latin typeface="Times New Roman" panose="02020603050405020304" pitchFamily="18" charset="0"/>
                <a:cs typeface="Times New Roman" panose="02020603050405020304" pitchFamily="18" charset="0"/>
              </a:rPr>
              <a:t>Dot Net Framework </a:t>
            </a:r>
            <a:r>
              <a:rPr lang="ar-SA" sz="2800" dirty="0">
                <a:latin typeface="Times New Roman" panose="02020603050405020304" pitchFamily="18" charset="0"/>
                <a:cs typeface="Times New Roman" panose="02020603050405020304" pitchFamily="18" charset="0"/>
              </a:rPr>
              <a:t> هوعبارّة عن إطار برمجي تم تصميمه من شركة مايكروسوفت ويقوم بربط المعلومات والأجهزة والمستخدمين بالإضافة إلى التطبيقات بواسطة   </a:t>
            </a:r>
            <a:r>
              <a:rPr lang="en-US" sz="2800" dirty="0">
                <a:latin typeface="Times New Roman" panose="02020603050405020304" pitchFamily="18" charset="0"/>
                <a:cs typeface="Times New Roman" panose="02020603050405020304" pitchFamily="18" charset="0"/>
              </a:rPr>
              <a:t>(web services) </a:t>
            </a:r>
            <a:r>
              <a:rPr lang="ar-SA" sz="2800" dirty="0">
                <a:latin typeface="Times New Roman" panose="02020603050405020304" pitchFamily="18" charset="0"/>
                <a:cs typeface="Times New Roman" panose="02020603050405020304" pitchFamily="18" charset="0"/>
              </a:rPr>
              <a:t> وذلك من خلال ترجمة هذه الأكواد الى لغّة الآله بحيث تعمل على أي جهاز، ووجود مجموعة فئات تساعد المطوّر لإنشاء التطبيقات، </a:t>
            </a:r>
          </a:p>
          <a:p>
            <a:pPr algn="r" rtl="1"/>
            <a:r>
              <a:rPr lang="ar-SA" sz="2800" dirty="0">
                <a:latin typeface="Times New Roman" panose="02020603050405020304" pitchFamily="18" charset="0"/>
                <a:cs typeface="Times New Roman" panose="02020603050405020304" pitchFamily="18" charset="0"/>
              </a:rPr>
              <a:t>يحتوى على مكوّنين هما:</a:t>
            </a:r>
          </a:p>
          <a:p>
            <a:pPr marL="457200" indent="-457200" algn="r" rtl="1">
              <a:buFont typeface="Wingdings" panose="05000000000000000000" pitchFamily="2" charset="2"/>
              <a:buChar char="Ø"/>
            </a:pPr>
            <a:r>
              <a:rPr lang="ar-SA"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Common Language Runtime </a:t>
            </a:r>
            <a:r>
              <a:rPr lang="ar-SA" sz="2800" dirty="0">
                <a:latin typeface="Times New Roman" panose="02020603050405020304" pitchFamily="18" charset="0"/>
                <a:cs typeface="Times New Roman" panose="02020603050405020304" pitchFamily="18" charset="0"/>
              </a:rPr>
              <a:t>واختصارها </a:t>
            </a:r>
            <a:r>
              <a:rPr lang="en-US" sz="2800" dirty="0">
                <a:latin typeface="Times New Roman" panose="02020603050405020304" pitchFamily="18" charset="0"/>
                <a:cs typeface="Times New Roman" panose="02020603050405020304" pitchFamily="18" charset="0"/>
              </a:rPr>
              <a:t>CLR)</a:t>
            </a:r>
            <a:r>
              <a:rPr lang="ar-SA" sz="2800" dirty="0">
                <a:latin typeface="Times New Roman" panose="02020603050405020304" pitchFamily="18" charset="0"/>
                <a:cs typeface="Times New Roman" panose="02020603050405020304" pitchFamily="18" charset="0"/>
              </a:rPr>
              <a:t> )</a:t>
            </a:r>
          </a:p>
          <a:p>
            <a:pPr marL="457200" indent="-457200" algn="r" rtl="1">
              <a:buFont typeface="Wingdings" panose="05000000000000000000" pitchFamily="2" charset="2"/>
              <a:buChar char="Ø"/>
            </a:pPr>
            <a:r>
              <a:rPr lang="ar-SA" sz="2800" dirty="0">
                <a:latin typeface="Times New Roman" panose="02020603050405020304" pitchFamily="18" charset="0"/>
                <a:cs typeface="Times New Roman" panose="02020603050405020304" pitchFamily="18" charset="0"/>
              </a:rPr>
              <a:t>مكتبة فئات الـ </a:t>
            </a:r>
            <a:r>
              <a:rPr lang="en-US" sz="2800" dirty="0">
                <a:latin typeface="Times New Roman" panose="02020603050405020304" pitchFamily="18" charset="0"/>
                <a:cs typeface="Times New Roman" panose="02020603050405020304" pitchFamily="18" charset="0"/>
              </a:rPr>
              <a:t>Dot Net Class Library  </a:t>
            </a:r>
          </a:p>
          <a:p>
            <a:pPr rtl="1"/>
            <a:endParaRPr lang="ar-S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7010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21344" y="2426825"/>
            <a:ext cx="8596668" cy="1320800"/>
          </a:xfrm>
        </p:spPr>
        <p:txBody>
          <a:bodyPr>
            <a:normAutofit/>
          </a:bodyPr>
          <a:lstStyle/>
          <a:p>
            <a:pPr algn="ctr" rtl="1"/>
            <a:r>
              <a:rPr lang="ar-IQ" sz="6600" dirty="0" smtClean="0">
                <a:latin typeface="Algerian" panose="04020705040A02060702" pitchFamily="82" charset="0"/>
              </a:rPr>
              <a:t>ماهي ال </a:t>
            </a:r>
            <a:r>
              <a:rPr lang="en-US" sz="6600" dirty="0" smtClean="0">
                <a:latin typeface="Algerian" panose="04020705040A02060702" pitchFamily="82" charset="0"/>
              </a:rPr>
              <a:t>ASP.NET</a:t>
            </a:r>
            <a:endParaRPr lang="en-US" sz="6600" dirty="0">
              <a:latin typeface="Algerian" panose="04020705040A02060702" pitchFamily="82" charset="0"/>
            </a:endParaRPr>
          </a:p>
        </p:txBody>
      </p:sp>
    </p:spTree>
    <p:extLst>
      <p:ext uri="{BB962C8B-B14F-4D97-AF65-F5344CB8AC3E}">
        <p14:creationId xmlns:p14="http://schemas.microsoft.com/office/powerpoint/2010/main" val="28048069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706" y="119743"/>
            <a:ext cx="8596668" cy="658733"/>
          </a:xfrm>
        </p:spPr>
        <p:txBody>
          <a:bodyPr>
            <a:normAutofit fontScale="90000"/>
          </a:bodyPr>
          <a:lstStyle/>
          <a:p>
            <a:pPr algn="ctr" rtl="1"/>
            <a:r>
              <a:rPr lang="ar-IQ" sz="4000" dirty="0" smtClean="0">
                <a:latin typeface="Algerian" panose="04020705040A02060702" pitchFamily="82" charset="0"/>
              </a:rPr>
              <a:t>ماهي ال </a:t>
            </a:r>
            <a:r>
              <a:rPr lang="en-US" sz="4000" dirty="0" smtClean="0">
                <a:latin typeface="Algerian" panose="04020705040A02060702" pitchFamily="82" charset="0"/>
              </a:rPr>
              <a:t>ASP.NET</a:t>
            </a:r>
            <a:endParaRPr lang="en-US" sz="4000" dirty="0">
              <a:latin typeface="Algerian" panose="04020705040A02060702" pitchFamily="82" charset="0"/>
            </a:endParaRPr>
          </a:p>
        </p:txBody>
      </p:sp>
      <p:sp>
        <p:nvSpPr>
          <p:cNvPr id="3" name="Content Placeholder 2"/>
          <p:cNvSpPr>
            <a:spLocks noGrp="1"/>
          </p:cNvSpPr>
          <p:nvPr>
            <p:ph idx="1"/>
          </p:nvPr>
        </p:nvSpPr>
        <p:spPr>
          <a:xfrm>
            <a:off x="603193" y="661198"/>
            <a:ext cx="10480661" cy="6196802"/>
          </a:xfrm>
        </p:spPr>
        <p:txBody>
          <a:bodyPr>
            <a:noAutofit/>
          </a:bodyPr>
          <a:lstStyle/>
          <a:p>
            <a:pPr algn="r" rtl="1"/>
            <a:r>
              <a:rPr lang="en-US" sz="2400" dirty="0" smtClean="0">
                <a:latin typeface="Times New Roman" panose="02020603050405020304" pitchFamily="18" charset="0"/>
                <a:cs typeface="Times New Roman" panose="02020603050405020304" pitchFamily="18" charset="0"/>
              </a:rPr>
              <a:t>ASP.NET  </a:t>
            </a:r>
            <a:r>
              <a:rPr lang="ar-SA" sz="2400" dirty="0" smtClean="0">
                <a:latin typeface="Times New Roman" panose="02020603050405020304" pitchFamily="18" charset="0"/>
                <a:cs typeface="Times New Roman" panose="02020603050405020304" pitchFamily="18" charset="0"/>
              </a:rPr>
              <a:t> </a:t>
            </a:r>
            <a:r>
              <a:rPr lang="ar-IQ" sz="2400" dirty="0" smtClean="0">
                <a:latin typeface="Times New Roman" panose="02020603050405020304" pitchFamily="18" charset="0"/>
                <a:cs typeface="Times New Roman" panose="02020603050405020304" pitchFamily="18" charset="0"/>
              </a:rPr>
              <a:t>وهي </a:t>
            </a:r>
            <a:r>
              <a:rPr lang="ar-SA" sz="2400" dirty="0" smtClean="0">
                <a:latin typeface="Times New Roman" panose="02020603050405020304" pitchFamily="18" charset="0"/>
                <a:cs typeface="Times New Roman" panose="02020603050405020304" pitchFamily="18" charset="0"/>
              </a:rPr>
              <a:t>لغّة </a:t>
            </a:r>
            <a:r>
              <a:rPr lang="ar-SA" sz="2400" dirty="0">
                <a:latin typeface="Times New Roman" panose="02020603050405020304" pitchFamily="18" charset="0"/>
                <a:cs typeface="Times New Roman" panose="02020603050405020304" pitchFamily="18" charset="0"/>
              </a:rPr>
              <a:t>برمجة </a:t>
            </a:r>
            <a:r>
              <a:rPr lang="ar-SA" sz="2400" dirty="0" smtClean="0">
                <a:latin typeface="Times New Roman" panose="02020603050405020304" pitchFamily="18" charset="0"/>
                <a:cs typeface="Times New Roman" panose="02020603050405020304" pitchFamily="18" charset="0"/>
              </a:rPr>
              <a:t>من </a:t>
            </a:r>
            <a:r>
              <a:rPr lang="ar-SA" sz="2400" dirty="0">
                <a:latin typeface="Times New Roman" panose="02020603050405020304" pitchFamily="18" charset="0"/>
                <a:cs typeface="Times New Roman" panose="02020603050405020304" pitchFamily="18" charset="0"/>
              </a:rPr>
              <a:t>تصميم شركة مايكروسوفت من أجل تطوير </a:t>
            </a:r>
            <a:r>
              <a:rPr lang="ar-SA" sz="2400" dirty="0" smtClean="0">
                <a:latin typeface="Times New Roman" panose="02020603050405020304" pitchFamily="18" charset="0"/>
                <a:cs typeface="Times New Roman" panose="02020603050405020304" pitchFamily="18" charset="0"/>
              </a:rPr>
              <a:t>البرامج</a:t>
            </a:r>
            <a:r>
              <a:rPr lang="ar-IQ"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في </a:t>
            </a:r>
            <a:r>
              <a:rPr lang="ar-SA" sz="2400" dirty="0">
                <a:latin typeface="Times New Roman" panose="02020603050405020304" pitchFamily="18" charset="0"/>
                <a:cs typeface="Times New Roman" panose="02020603050405020304" pitchFamily="18" charset="0"/>
              </a:rPr>
              <a:t>عمليّة برمجة الصفحات للخادم النشط </a:t>
            </a:r>
            <a:r>
              <a:rPr lang="en-US" sz="2400" dirty="0" smtClean="0">
                <a:latin typeface="Times New Roman" panose="02020603050405020304" pitchFamily="18" charset="0"/>
                <a:cs typeface="Times New Roman" panose="02020603050405020304" pitchFamily="18" charset="0"/>
              </a:rPr>
              <a:t>Active </a:t>
            </a:r>
            <a:r>
              <a:rPr lang="en-US" sz="2400" dirty="0">
                <a:latin typeface="Times New Roman" panose="02020603050405020304" pitchFamily="18" charset="0"/>
                <a:cs typeface="Times New Roman" panose="02020603050405020304" pitchFamily="18" charset="0"/>
              </a:rPr>
              <a:t>Server Pages ) (ASP</a:t>
            </a:r>
            <a:r>
              <a:rPr lang="en-US" sz="2400" dirty="0" smtClean="0">
                <a:latin typeface="Times New Roman" panose="02020603050405020304" pitchFamily="18" charset="0"/>
                <a:cs typeface="Times New Roman" panose="02020603050405020304" pitchFamily="18" charset="0"/>
              </a:rPr>
              <a:t>)</a:t>
            </a:r>
            <a:r>
              <a:rPr lang="ar-IQ"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وتقنيّة </a:t>
            </a:r>
            <a:r>
              <a:rPr lang="ar-SA" sz="2400" dirty="0" smtClean="0">
                <a:latin typeface="Times New Roman" panose="02020603050405020304" pitchFamily="18" charset="0"/>
                <a:cs typeface="Times New Roman" panose="02020603050405020304" pitchFamily="18" charset="0"/>
              </a:rPr>
              <a:t>لغات </a:t>
            </a:r>
            <a:r>
              <a:rPr lang="en-US" sz="2400" dirty="0" smtClean="0">
                <a:latin typeface="Times New Roman" panose="02020603050405020304" pitchFamily="18" charset="0"/>
                <a:cs typeface="Times New Roman" panose="02020603050405020304" pitchFamily="18" charset="0"/>
              </a:rPr>
              <a:t>Visual </a:t>
            </a:r>
            <a:r>
              <a:rPr lang="en-US" sz="2400" dirty="0">
                <a:latin typeface="Times New Roman" panose="02020603050405020304" pitchFamily="18" charset="0"/>
                <a:cs typeface="Times New Roman" panose="02020603050405020304" pitchFamily="18" charset="0"/>
              </a:rPr>
              <a:t>Studio.NET) </a:t>
            </a:r>
            <a:r>
              <a:rPr lang="ar-SA" sz="2400" dirty="0" smtClean="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تقوم على بناء التطبيقات في الإنترنت سواء مواقع ثابتة أو </a:t>
            </a:r>
            <a:r>
              <a:rPr lang="ar-SA" sz="2400" dirty="0" smtClean="0">
                <a:latin typeface="Times New Roman" panose="02020603050405020304" pitchFamily="18" charset="0"/>
                <a:cs typeface="Times New Roman" panose="02020603050405020304" pitchFamily="18" charset="0"/>
              </a:rPr>
              <a:t>ديناميكيّة</a:t>
            </a:r>
            <a:endParaRPr lang="en-US" sz="2400" dirty="0">
              <a:latin typeface="Times New Roman" panose="02020603050405020304" pitchFamily="18" charset="0"/>
              <a:cs typeface="Times New Roman" panose="02020603050405020304" pitchFamily="18" charset="0"/>
            </a:endParaRPr>
          </a:p>
          <a:p>
            <a:pPr algn="r" rtl="1"/>
            <a:r>
              <a:rPr lang="ar-SA" sz="2400" dirty="0">
                <a:latin typeface="Times New Roman" panose="02020603050405020304" pitchFamily="18" charset="0"/>
                <a:cs typeface="Times New Roman" panose="02020603050405020304" pitchFamily="18" charset="0"/>
              </a:rPr>
              <a:t>المواقع الثابتة </a:t>
            </a:r>
            <a:r>
              <a:rPr lang="en-US" sz="2400" dirty="0" smtClean="0">
                <a:latin typeface="Times New Roman" panose="02020603050405020304" pitchFamily="18" charset="0"/>
                <a:cs typeface="Times New Roman" panose="02020603050405020304" pitchFamily="18" charset="0"/>
              </a:rPr>
              <a:t>static website) </a:t>
            </a:r>
            <a:r>
              <a:rPr lang="ar-SA" sz="2400" dirty="0" smtClean="0">
                <a:latin typeface="Times New Roman" panose="02020603050405020304" pitchFamily="18" charset="0"/>
                <a:cs typeface="Times New Roman" panose="02020603050405020304" pitchFamily="18" charset="0"/>
              </a:rPr>
              <a:t>):  هي </a:t>
            </a:r>
            <a:r>
              <a:rPr lang="ar-SA" sz="2400" dirty="0">
                <a:latin typeface="Times New Roman" panose="02020603050405020304" pitchFamily="18" charset="0"/>
                <a:cs typeface="Times New Roman" panose="02020603050405020304" pitchFamily="18" charset="0"/>
              </a:rPr>
              <a:t>مواقع الإنترنت التي تم كتابتها </a:t>
            </a:r>
            <a:r>
              <a:rPr lang="ar-SA" sz="2400" dirty="0" smtClean="0">
                <a:latin typeface="Times New Roman" panose="02020603050405020304" pitchFamily="18" charset="0"/>
                <a:cs typeface="Times New Roman" panose="02020603050405020304" pitchFamily="18" charset="0"/>
              </a:rPr>
              <a:t>بـ </a:t>
            </a:r>
            <a:r>
              <a:rPr lang="en-US" sz="2400" dirty="0" smtClean="0">
                <a:latin typeface="Times New Roman" panose="02020603050405020304" pitchFamily="18" charset="0"/>
                <a:cs typeface="Times New Roman" panose="02020603050405020304" pitchFamily="18" charset="0"/>
              </a:rPr>
              <a:t>HTML</a:t>
            </a:r>
            <a:r>
              <a:rPr lang="en-US" sz="2400" dirty="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 ) بحيث </a:t>
            </a:r>
            <a:r>
              <a:rPr lang="ar-SA" sz="2400" dirty="0">
                <a:latin typeface="Times New Roman" panose="02020603050405020304" pitchFamily="18" charset="0"/>
                <a:cs typeface="Times New Roman" panose="02020603050405020304" pitchFamily="18" charset="0"/>
              </a:rPr>
              <a:t>تكون كلّ صفحة مفصولّة عن باقى الصفحات ولا يوجد أيّ قواعد للبيانات. </a:t>
            </a:r>
            <a:endParaRPr lang="en-US" sz="2400" dirty="0">
              <a:latin typeface="Times New Roman" panose="02020603050405020304" pitchFamily="18" charset="0"/>
              <a:cs typeface="Times New Roman" panose="02020603050405020304" pitchFamily="18" charset="0"/>
            </a:endParaRPr>
          </a:p>
          <a:p>
            <a:pPr algn="r" rtl="1"/>
            <a:r>
              <a:rPr lang="ar-SA" sz="2400" dirty="0">
                <a:latin typeface="Times New Roman" panose="02020603050405020304" pitchFamily="18" charset="0"/>
                <a:cs typeface="Times New Roman" panose="02020603050405020304" pitchFamily="18" charset="0"/>
              </a:rPr>
              <a:t>مواقع الديناميكيّة </a:t>
            </a:r>
            <a:r>
              <a:rPr lang="en-US" sz="2400" dirty="0" smtClean="0">
                <a:latin typeface="Times New Roman" panose="02020603050405020304" pitchFamily="18" charset="0"/>
                <a:cs typeface="Times New Roman" panose="02020603050405020304" pitchFamily="18" charset="0"/>
              </a:rPr>
              <a:t>Dynamic </a:t>
            </a:r>
            <a:r>
              <a:rPr lang="en-US" sz="2400" dirty="0">
                <a:latin typeface="Times New Roman" panose="02020603050405020304" pitchFamily="18" charset="0"/>
                <a:cs typeface="Times New Roman" panose="02020603050405020304" pitchFamily="18" charset="0"/>
              </a:rPr>
              <a:t>website</a:t>
            </a:r>
            <a:r>
              <a:rPr lang="en-US"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 وهي </a:t>
            </a:r>
            <a:r>
              <a:rPr lang="ar-SA" sz="2400" dirty="0">
                <a:latin typeface="Times New Roman" panose="02020603050405020304" pitchFamily="18" charset="0"/>
                <a:cs typeface="Times New Roman" panose="02020603050405020304" pitchFamily="18" charset="0"/>
              </a:rPr>
              <a:t>عبارّة عن مواقع تسمح بتغيير أو حذف أو إضافة أي صوّر أو معلومات من الصفحات بكلّ سهولّة من خلال مسؤول المواقع بدون العودّة الى مصمم المواقع، حيث يتمّ إظهار وإدخال البيانات والمعلومات المتواجدّة بصفحاته بواسطة قواعد بيانات </a:t>
            </a:r>
            <a:r>
              <a:rPr lang="en-US" sz="2400" dirty="0" smtClean="0">
                <a:latin typeface="Times New Roman" panose="02020603050405020304" pitchFamily="18" charset="0"/>
                <a:cs typeface="Times New Roman" panose="02020603050405020304" pitchFamily="18" charset="0"/>
              </a:rPr>
              <a:t>databases)</a:t>
            </a:r>
            <a:r>
              <a:rPr lang="ar-SA" sz="2400" dirty="0" smtClean="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والتي تسمح بالتحديث والإضافه بشكل مستمرّ </a:t>
            </a:r>
            <a:r>
              <a:rPr lang="ar-SA" sz="2400" dirty="0" smtClean="0">
                <a:latin typeface="Times New Roman" panose="02020603050405020304" pitchFamily="18" charset="0"/>
                <a:cs typeface="Times New Roman" panose="02020603050405020304" pitchFamily="18" charset="0"/>
              </a:rPr>
              <a:t>للصفحات.</a:t>
            </a:r>
            <a:endParaRPr lang="en-US" sz="2400" dirty="0">
              <a:latin typeface="Times New Roman" panose="02020603050405020304" pitchFamily="18" charset="0"/>
              <a:cs typeface="Times New Roman" panose="02020603050405020304" pitchFamily="18" charset="0"/>
            </a:endParaRPr>
          </a:p>
          <a:p>
            <a:pPr algn="r" rtl="1"/>
            <a:r>
              <a:rPr lang="ar-SA" sz="2400" dirty="0" smtClean="0">
                <a:latin typeface="Times New Roman" panose="02020603050405020304" pitchFamily="18" charset="0"/>
                <a:cs typeface="Times New Roman" panose="02020603050405020304" pitchFamily="18" charset="0"/>
              </a:rPr>
              <a:t>تم </a:t>
            </a:r>
            <a:r>
              <a:rPr lang="ar-SA" sz="2400" dirty="0">
                <a:latin typeface="Times New Roman" panose="02020603050405020304" pitchFamily="18" charset="0"/>
                <a:cs typeface="Times New Roman" panose="02020603050405020304" pitchFamily="18" charset="0"/>
              </a:rPr>
              <a:t>بناؤها لتستند على تقنية </a:t>
            </a:r>
            <a:r>
              <a:rPr lang="en-US" sz="2400" dirty="0" smtClean="0">
                <a:latin typeface="Times New Roman" panose="02020603050405020304" pitchFamily="18" charset="0"/>
                <a:cs typeface="Times New Roman" panose="02020603050405020304" pitchFamily="18" charset="0"/>
              </a:rPr>
              <a:t>CLR</a:t>
            </a:r>
            <a:r>
              <a:rPr lang="ar-SA" sz="2400" dirty="0" smtClean="0">
                <a:latin typeface="Times New Roman" panose="02020603050405020304" pitchFamily="18" charset="0"/>
                <a:cs typeface="Times New Roman" panose="02020603050405020304" pitchFamily="18" charset="0"/>
              </a:rPr>
              <a:t> : </a:t>
            </a:r>
            <a:r>
              <a:rPr lang="ar-SA" sz="2400" dirty="0">
                <a:latin typeface="Times New Roman" panose="02020603050405020304" pitchFamily="18" charset="0"/>
                <a:cs typeface="Times New Roman" panose="02020603050405020304" pitchFamily="18" charset="0"/>
              </a:rPr>
              <a:t>إختصارا لـ </a:t>
            </a:r>
            <a:r>
              <a:rPr lang="en-US" sz="2400" dirty="0">
                <a:latin typeface="Times New Roman" panose="02020603050405020304" pitchFamily="18" charset="0"/>
                <a:cs typeface="Times New Roman" panose="02020603050405020304" pitchFamily="18" charset="0"/>
              </a:rPr>
              <a:t>Common Language Runtime </a:t>
            </a:r>
            <a:r>
              <a:rPr lang="ar-SA" sz="2400" dirty="0" smtClean="0">
                <a:latin typeface="Times New Roman" panose="02020603050405020304" pitchFamily="18" charset="0"/>
                <a:cs typeface="Times New Roman" panose="02020603050405020304" pitchFamily="18" charset="0"/>
              </a:rPr>
              <a:t> و هو الإسم </a:t>
            </a:r>
            <a:r>
              <a:rPr lang="ar-SA" sz="2400" dirty="0">
                <a:latin typeface="Times New Roman" panose="02020603050405020304" pitchFamily="18" charset="0"/>
                <a:cs typeface="Times New Roman" panose="02020603050405020304" pitchFamily="18" charset="0"/>
              </a:rPr>
              <a:t>الذي يطلق على "مشغل اللغة العامة</a:t>
            </a:r>
            <a:r>
              <a:rPr lang="ar-SA" sz="2400" dirty="0" smtClean="0">
                <a:latin typeface="Times New Roman" panose="02020603050405020304" pitchFamily="18" charset="0"/>
                <a:cs typeface="Times New Roman" panose="02020603050405020304" pitchFamily="18" charset="0"/>
              </a:rPr>
              <a:t>" في </a:t>
            </a:r>
            <a:r>
              <a:rPr lang="ar-SA" sz="2400" dirty="0">
                <a:latin typeface="Times New Roman" panose="02020603050405020304" pitchFamily="18" charset="0"/>
                <a:cs typeface="Times New Roman" panose="02020603050405020304" pitchFamily="18" charset="0"/>
              </a:rPr>
              <a:t>منصة الـ </a:t>
            </a:r>
            <a:r>
              <a:rPr lang="en-US" sz="2400" dirty="0">
                <a:latin typeface="Times New Roman" panose="02020603050405020304" pitchFamily="18" charset="0"/>
                <a:cs typeface="Times New Roman" panose="02020603050405020304" pitchFamily="18" charset="0"/>
              </a:rPr>
              <a:t>NET. </a:t>
            </a:r>
            <a:r>
              <a:rPr lang="ar-SA" sz="2400" dirty="0">
                <a:latin typeface="Times New Roman" panose="02020603050405020304" pitchFamily="18" charset="0"/>
                <a:cs typeface="Times New Roman" panose="02020603050405020304" pitchFamily="18" charset="0"/>
              </a:rPr>
              <a:t>، اللغة العامة في الـ </a:t>
            </a:r>
            <a:r>
              <a:rPr lang="en-US" sz="2400" dirty="0">
                <a:latin typeface="Times New Roman" panose="02020603050405020304" pitchFamily="18" charset="0"/>
                <a:cs typeface="Times New Roman" panose="02020603050405020304" pitchFamily="18" charset="0"/>
              </a:rPr>
              <a:t>NET</a:t>
            </a:r>
            <a:r>
              <a:rPr lang="en-US" sz="2400" dirty="0" smtClean="0">
                <a:latin typeface="Times New Roman" panose="02020603050405020304" pitchFamily="18" charset="0"/>
                <a:cs typeface="Times New Roman" panose="02020603050405020304" pitchFamily="18" charset="0"/>
              </a:rPr>
              <a:t>.</a:t>
            </a:r>
            <a:r>
              <a:rPr lang="ar-SA" sz="2400" dirty="0" smtClean="0">
                <a:latin typeface="Times New Roman" panose="02020603050405020304" pitchFamily="18" charset="0"/>
                <a:cs typeface="Times New Roman" panose="02020603050405020304" pitchFamily="18" charset="0"/>
              </a:rPr>
              <a:t> هي </a:t>
            </a:r>
            <a:r>
              <a:rPr lang="ar-SA" sz="2400" dirty="0">
                <a:latin typeface="Times New Roman" panose="02020603050405020304" pitchFamily="18" charset="0"/>
                <a:cs typeface="Times New Roman" panose="02020603050405020304" pitchFamily="18" charset="0"/>
              </a:rPr>
              <a:t>الـ </a:t>
            </a:r>
            <a:r>
              <a:rPr lang="en-US" sz="2400" dirty="0">
                <a:latin typeface="Times New Roman" panose="02020603050405020304" pitchFamily="18" charset="0"/>
                <a:cs typeface="Times New Roman" panose="02020603050405020304" pitchFamily="18" charset="0"/>
              </a:rPr>
              <a:t>IL </a:t>
            </a:r>
            <a:r>
              <a:rPr lang="ar-SA" sz="2400" dirty="0" smtClean="0">
                <a:latin typeface="Times New Roman" panose="02020603050405020304" pitchFamily="18" charset="0"/>
                <a:cs typeface="Times New Roman" panose="02020603050405020304" pitchFamily="18" charset="0"/>
              </a:rPr>
              <a:t> و </a:t>
            </a:r>
            <a:r>
              <a:rPr lang="ar-SA" sz="2400" dirty="0">
                <a:latin typeface="Times New Roman" panose="02020603050405020304" pitchFamily="18" charset="0"/>
                <a:cs typeface="Times New Roman" panose="02020603050405020304" pitchFamily="18" charset="0"/>
              </a:rPr>
              <a:t>هي اللغة التي تترجم لها كل </a:t>
            </a:r>
            <a:r>
              <a:rPr lang="ar-SA" sz="2400" dirty="0" smtClean="0">
                <a:latin typeface="Times New Roman" panose="02020603050405020304" pitchFamily="18" charset="0"/>
                <a:cs typeface="Times New Roman" panose="02020603050405020304" pitchFamily="18" charset="0"/>
              </a:rPr>
              <a:t>اللغات التي </a:t>
            </a:r>
            <a:r>
              <a:rPr lang="ar-SA" sz="2400" dirty="0">
                <a:latin typeface="Times New Roman" panose="02020603050405020304" pitchFamily="18" charset="0"/>
                <a:cs typeface="Times New Roman" panose="02020603050405020304" pitchFamily="18" charset="0"/>
              </a:rPr>
              <a:t>تعمل على الـ </a:t>
            </a:r>
            <a:r>
              <a:rPr lang="en-US" sz="2400" dirty="0">
                <a:latin typeface="Times New Roman" panose="02020603050405020304" pitchFamily="18" charset="0"/>
                <a:cs typeface="Times New Roman" panose="02020603050405020304" pitchFamily="18" charset="0"/>
              </a:rPr>
              <a:t>NET. </a:t>
            </a:r>
            <a:r>
              <a:rPr lang="ar-SA" sz="2400" dirty="0" smtClean="0">
                <a:latin typeface="Times New Roman" panose="02020603050405020304" pitchFamily="18" charset="0"/>
                <a:cs typeface="Times New Roman" panose="02020603050405020304" pitchFamily="18" charset="0"/>
              </a:rPr>
              <a:t> كالـ </a:t>
            </a:r>
            <a:r>
              <a:rPr lang="en-US" sz="2400" b="1" dirty="0" smtClean="0">
                <a:latin typeface="Times New Roman" panose="02020603050405020304" pitchFamily="18" charset="0"/>
                <a:cs typeface="Times New Roman" panose="02020603050405020304" pitchFamily="18" charset="0"/>
              </a:rPr>
              <a:t>C# </a:t>
            </a:r>
            <a:r>
              <a:rPr lang="ar-SA" sz="2400" b="1" dirty="0" smtClean="0">
                <a:latin typeface="Times New Roman" panose="02020603050405020304" pitchFamily="18" charset="0"/>
                <a:cs typeface="Times New Roman" panose="02020603050405020304" pitchFamily="18" charset="0"/>
              </a:rPr>
              <a:t> و </a:t>
            </a:r>
            <a:r>
              <a:rPr lang="ar-SA" sz="2400" dirty="0" smtClean="0">
                <a:latin typeface="Times New Roman" panose="02020603050405020304" pitchFamily="18" charset="0"/>
                <a:cs typeface="Times New Roman" panose="02020603050405020304" pitchFamily="18" charset="0"/>
              </a:rPr>
              <a:t>الـ </a:t>
            </a:r>
            <a:r>
              <a:rPr lang="en-US" sz="2400" b="1" dirty="0" smtClean="0">
                <a:latin typeface="Times New Roman" panose="02020603050405020304" pitchFamily="18" charset="0"/>
                <a:cs typeface="Times New Roman" panose="02020603050405020304" pitchFamily="18" charset="0"/>
              </a:rPr>
              <a:t>VB.NET</a:t>
            </a:r>
            <a:r>
              <a:rPr lang="en-US" sz="2400" dirty="0" smtClean="0">
                <a:latin typeface="Times New Roman" panose="02020603050405020304" pitchFamily="18" charset="0"/>
                <a:cs typeface="Times New Roman" panose="02020603050405020304" pitchFamily="18" charset="0"/>
              </a:rPr>
              <a:t>   </a:t>
            </a:r>
            <a:r>
              <a:rPr lang="ar-SA" sz="2400" dirty="0" smtClean="0">
                <a:latin typeface="Times New Roman" panose="02020603050405020304" pitchFamily="18" charset="0"/>
                <a:cs typeface="Times New Roman" panose="02020603050405020304" pitchFamily="18" charset="0"/>
              </a:rPr>
              <a:t> </a:t>
            </a:r>
          </a:p>
          <a:p>
            <a:pPr algn="r" rtl="1"/>
            <a:r>
              <a:rPr lang="ar-SA" sz="2400" dirty="0" smtClean="0">
                <a:latin typeface="Times New Roman" panose="02020603050405020304" pitchFamily="18" charset="0"/>
                <a:cs typeface="Times New Roman" panose="02020603050405020304" pitchFamily="18" charset="0"/>
              </a:rPr>
              <a:t>الـ </a:t>
            </a:r>
            <a:r>
              <a:rPr lang="en-US" sz="2400" dirty="0">
                <a:latin typeface="Times New Roman" panose="02020603050405020304" pitchFamily="18" charset="0"/>
                <a:cs typeface="Times New Roman" panose="02020603050405020304" pitchFamily="18" charset="0"/>
              </a:rPr>
              <a:t>CLR </a:t>
            </a:r>
            <a:r>
              <a:rPr lang="ar-SA" sz="2400" dirty="0">
                <a:latin typeface="Times New Roman" panose="02020603050405020304" pitchFamily="18" charset="0"/>
                <a:cs typeface="Times New Roman" panose="02020603050405020304" pitchFamily="18" charset="0"/>
              </a:rPr>
              <a:t>هو الذي يشغل كود الـ </a:t>
            </a:r>
            <a:r>
              <a:rPr lang="en-US" sz="2400" dirty="0">
                <a:latin typeface="Times New Roman" panose="02020603050405020304" pitchFamily="18" charset="0"/>
                <a:cs typeface="Times New Roman" panose="02020603050405020304" pitchFamily="18" charset="0"/>
              </a:rPr>
              <a:t>IL </a:t>
            </a:r>
            <a:r>
              <a:rPr lang="ar-SA" sz="2400" dirty="0" smtClean="0">
                <a:latin typeface="Times New Roman" panose="02020603050405020304" pitchFamily="18" charset="0"/>
                <a:cs typeface="Times New Roman" panose="02020603050405020304" pitchFamily="18" charset="0"/>
              </a:rPr>
              <a:t> المترجم </a:t>
            </a:r>
            <a:r>
              <a:rPr lang="ar-SA" sz="2400" dirty="0">
                <a:latin typeface="Times New Roman" panose="02020603050405020304" pitchFamily="18" charset="0"/>
                <a:cs typeface="Times New Roman" panose="02020603050405020304" pitchFamily="18" charset="0"/>
              </a:rPr>
              <a:t>من </a:t>
            </a:r>
            <a:r>
              <a:rPr lang="ar-SA" sz="2400" dirty="0" smtClean="0">
                <a:latin typeface="Times New Roman" panose="02020603050405020304" pitchFamily="18" charset="0"/>
                <a:cs typeface="Times New Roman" panose="02020603050405020304" pitchFamily="18" charset="0"/>
              </a:rPr>
              <a:t>الكود الأصلي للبرنامج.</a:t>
            </a:r>
            <a:endParaRPr lang="en-US" sz="2400" dirty="0">
              <a:latin typeface="Times New Roman" panose="02020603050405020304" pitchFamily="18" charset="0"/>
              <a:cs typeface="Times New Roman" panose="02020603050405020304" pitchFamily="18" charset="0"/>
            </a:endParaRPr>
          </a:p>
          <a:p>
            <a:pPr algn="r" rtl="1"/>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3662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972" y="115330"/>
            <a:ext cx="8596668" cy="587829"/>
          </a:xfrm>
        </p:spPr>
        <p:txBody>
          <a:bodyPr>
            <a:normAutofit fontScale="90000"/>
          </a:bodyPr>
          <a:lstStyle/>
          <a:p>
            <a:pPr algn="ctr" rtl="1"/>
            <a:r>
              <a:rPr lang="ar-SA" dirty="0" smtClean="0">
                <a:latin typeface="Algerian" panose="04020705040A02060702" pitchFamily="82" charset="0"/>
              </a:rPr>
              <a:t>مميزات الـ </a:t>
            </a:r>
            <a:r>
              <a:rPr lang="en-US" dirty="0" smtClean="0">
                <a:latin typeface="Algerian" panose="04020705040A02060702" pitchFamily="82" charset="0"/>
              </a:rPr>
              <a:t>ASP.NET</a:t>
            </a:r>
            <a:endParaRPr lang="en-US" dirty="0"/>
          </a:p>
        </p:txBody>
      </p:sp>
      <p:sp>
        <p:nvSpPr>
          <p:cNvPr id="3" name="Content Placeholder 2"/>
          <p:cNvSpPr>
            <a:spLocks noGrp="1"/>
          </p:cNvSpPr>
          <p:nvPr>
            <p:ph idx="1"/>
          </p:nvPr>
        </p:nvSpPr>
        <p:spPr>
          <a:xfrm>
            <a:off x="369392" y="888510"/>
            <a:ext cx="9923785" cy="5512290"/>
          </a:xfrm>
        </p:spPr>
        <p:txBody>
          <a:bodyPr>
            <a:noAutofit/>
          </a:bodyPr>
          <a:lstStyle/>
          <a:p>
            <a:pPr algn="r" rtl="1"/>
            <a:r>
              <a:rPr lang="ar-SA" sz="3200" dirty="0">
                <a:latin typeface="Times New Roman" panose="02020603050405020304" pitchFamily="18" charset="0"/>
                <a:cs typeface="Times New Roman" panose="02020603050405020304" pitchFamily="18" charset="0"/>
              </a:rPr>
              <a:t>يكون الكود والتصميم بها منفصلان وذلك بواسطة الـ </a:t>
            </a:r>
            <a:r>
              <a:rPr lang="en-US" sz="3200" dirty="0" smtClean="0">
                <a:latin typeface="Times New Roman" panose="02020603050405020304" pitchFamily="18" charset="0"/>
                <a:cs typeface="Times New Roman" panose="02020603050405020304" pitchFamily="18" charset="0"/>
              </a:rPr>
              <a:t>Code </a:t>
            </a:r>
            <a:r>
              <a:rPr lang="en-US" sz="3200" dirty="0">
                <a:latin typeface="Times New Roman" panose="02020603050405020304" pitchFamily="18" charset="0"/>
                <a:cs typeface="Times New Roman" panose="02020603050405020304" pitchFamily="18" charset="0"/>
              </a:rPr>
              <a:t>Behind </a:t>
            </a:r>
            <a:r>
              <a:rPr lang="ar-SA" sz="3200" dirty="0" smtClean="0">
                <a:latin typeface="Times New Roman" panose="02020603050405020304" pitchFamily="18" charset="0"/>
                <a:cs typeface="Times New Roman" panose="02020603050405020304" pitchFamily="18" charset="0"/>
              </a:rPr>
              <a:t>.</a:t>
            </a:r>
            <a:endParaRPr lang="ar-SA" sz="3200" b="1" dirty="0" smtClean="0">
              <a:latin typeface="Times New Roman" panose="02020603050405020304" pitchFamily="18" charset="0"/>
              <a:cs typeface="Times New Roman" panose="02020603050405020304" pitchFamily="18" charset="0"/>
            </a:endParaRPr>
          </a:p>
          <a:p>
            <a:pPr algn="r" rtl="1"/>
            <a:r>
              <a:rPr lang="ar-SA" sz="3200" dirty="0" smtClean="0">
                <a:latin typeface="Times New Roman" panose="02020603050405020304" pitchFamily="18" charset="0"/>
                <a:cs typeface="Times New Roman" panose="02020603050405020304" pitchFamily="18" charset="0"/>
              </a:rPr>
              <a:t>تتميّز </a:t>
            </a:r>
            <a:r>
              <a:rPr lang="ar-SA" sz="3200" dirty="0">
                <a:latin typeface="Times New Roman" panose="02020603050405020304" pitchFamily="18" charset="0"/>
                <a:cs typeface="Times New Roman" panose="02020603050405020304" pitchFamily="18" charset="0"/>
              </a:rPr>
              <a:t>بالسرعة بالمقارنة مع </a:t>
            </a:r>
            <a:r>
              <a:rPr lang="ar-SA" sz="3200" dirty="0" smtClean="0">
                <a:latin typeface="Times New Roman" panose="02020603050405020304" pitchFamily="18" charset="0"/>
                <a:cs typeface="Times New Roman" panose="02020603050405020304" pitchFamily="18" charset="0"/>
              </a:rPr>
              <a:t>غيرها </a:t>
            </a:r>
            <a:r>
              <a:rPr lang="ar-SA" sz="3200" dirty="0">
                <a:latin typeface="Times New Roman" panose="02020603050405020304" pitchFamily="18" charset="0"/>
                <a:cs typeface="Times New Roman" panose="02020603050405020304" pitchFamily="18" charset="0"/>
              </a:rPr>
              <a:t>وذلك لأنّها تقوم بالترجمة وليس التفسير. </a:t>
            </a:r>
            <a:endParaRPr lang="en-US" sz="3200" dirty="0">
              <a:latin typeface="Times New Roman" panose="02020603050405020304" pitchFamily="18" charset="0"/>
              <a:cs typeface="Times New Roman" panose="02020603050405020304" pitchFamily="18" charset="0"/>
            </a:endParaRPr>
          </a:p>
          <a:p>
            <a:pPr algn="r" rtl="1"/>
            <a:r>
              <a:rPr lang="ar-SA" sz="3200" dirty="0">
                <a:latin typeface="Times New Roman" panose="02020603050405020304" pitchFamily="18" charset="0"/>
                <a:cs typeface="Times New Roman" panose="02020603050405020304" pitchFamily="18" charset="0"/>
              </a:rPr>
              <a:t>الأمن حيث يوجد بها آليات تعمل على تخفيف الاختراق للمواقع التي تمّت برمجتها من خلالها. </a:t>
            </a:r>
            <a:endParaRPr lang="en-US" sz="3200" dirty="0">
              <a:latin typeface="Times New Roman" panose="02020603050405020304" pitchFamily="18" charset="0"/>
              <a:cs typeface="Times New Roman" panose="02020603050405020304" pitchFamily="18" charset="0"/>
            </a:endParaRPr>
          </a:p>
          <a:p>
            <a:pPr algn="r" rtl="1"/>
            <a:r>
              <a:rPr lang="ar-SA" sz="3200" dirty="0">
                <a:latin typeface="Times New Roman" panose="02020603050405020304" pitchFamily="18" charset="0"/>
                <a:cs typeface="Times New Roman" panose="02020603050405020304" pitchFamily="18" charset="0"/>
              </a:rPr>
              <a:t>مكتبة أكواد كبيرة وضخمة وهي مكتبة دوت نت. </a:t>
            </a:r>
            <a:endParaRPr lang="en-US" sz="3200" dirty="0">
              <a:latin typeface="Times New Roman" panose="02020603050405020304" pitchFamily="18" charset="0"/>
              <a:cs typeface="Times New Roman" panose="02020603050405020304" pitchFamily="18" charset="0"/>
            </a:endParaRPr>
          </a:p>
          <a:p>
            <a:pPr algn="r" rtl="1"/>
            <a:r>
              <a:rPr lang="ar-SA" sz="3200" dirty="0">
                <a:latin typeface="Times New Roman" panose="02020603050405020304" pitchFamily="18" charset="0"/>
                <a:cs typeface="Times New Roman" panose="02020603050405020304" pitchFamily="18" charset="0"/>
              </a:rPr>
              <a:t>كثرّة الأدوات الجاهزة.</a:t>
            </a:r>
            <a:endParaRPr lang="en-US" sz="3200" dirty="0">
              <a:latin typeface="Times New Roman" panose="02020603050405020304" pitchFamily="18" charset="0"/>
              <a:cs typeface="Times New Roman" panose="02020603050405020304" pitchFamily="18" charset="0"/>
            </a:endParaRPr>
          </a:p>
          <a:p>
            <a:pPr algn="r" rtl="1"/>
            <a:r>
              <a:rPr lang="ar-SA" sz="3200" dirty="0">
                <a:latin typeface="Times New Roman" panose="02020603050405020304" pitchFamily="18" charset="0"/>
                <a:cs typeface="Times New Roman" panose="02020603050405020304" pitchFamily="18" charset="0"/>
              </a:rPr>
              <a:t> البيئة المتطورّة المتكاملّة وهي الفيجوال ستوديو.</a:t>
            </a:r>
            <a:endParaRPr lang="en-US" sz="3200" dirty="0">
              <a:latin typeface="Times New Roman" panose="02020603050405020304" pitchFamily="18" charset="0"/>
              <a:cs typeface="Times New Roman" panose="02020603050405020304" pitchFamily="18" charset="0"/>
            </a:endParaRPr>
          </a:p>
          <a:p>
            <a:pPr algn="r" rtl="1"/>
            <a:endParaRPr lang="en-US" sz="3200" dirty="0">
              <a:latin typeface="Times New Roman" panose="02020603050405020304" pitchFamily="18" charset="0"/>
              <a:cs typeface="Times New Roman" panose="02020603050405020304" pitchFamily="18" charset="0"/>
            </a:endParaRPr>
          </a:p>
          <a:p>
            <a:pPr algn="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93745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75967"/>
            <a:ext cx="8596668" cy="551935"/>
          </a:xfrm>
        </p:spPr>
        <p:txBody>
          <a:bodyPr>
            <a:normAutofit fontScale="90000"/>
          </a:bodyPr>
          <a:lstStyle/>
          <a:p>
            <a:pPr rtl="0"/>
            <a:r>
              <a:rPr lang="en-US" dirty="0" smtClean="0">
                <a:latin typeface="Algerian" panose="04020705040A02060702" pitchFamily="82" charset="0"/>
              </a:rPr>
              <a:t>ASP.NET </a:t>
            </a:r>
            <a:r>
              <a:rPr lang="ar-SA" dirty="0">
                <a:latin typeface="Algerian" panose="04020705040A02060702" pitchFamily="82" charset="0"/>
              </a:rPr>
              <a:t>مميزات الـ </a:t>
            </a:r>
            <a:endParaRPr lang="ar-SA" dirty="0"/>
          </a:p>
        </p:txBody>
      </p:sp>
      <p:sp>
        <p:nvSpPr>
          <p:cNvPr id="3" name="Content Placeholder 2"/>
          <p:cNvSpPr>
            <a:spLocks noGrp="1"/>
          </p:cNvSpPr>
          <p:nvPr>
            <p:ph idx="1"/>
          </p:nvPr>
        </p:nvSpPr>
        <p:spPr>
          <a:xfrm>
            <a:off x="936826" y="999054"/>
            <a:ext cx="8837369" cy="5562384"/>
          </a:xfrm>
        </p:spPr>
        <p:txBody>
          <a:bodyPr>
            <a:normAutofit/>
          </a:bodyPr>
          <a:lstStyle/>
          <a:p>
            <a:pPr algn="r" rtl="1"/>
            <a:r>
              <a:rPr lang="ar-SA" sz="2400" dirty="0">
                <a:latin typeface="Times New Roman" panose="02020603050405020304" pitchFamily="18" charset="0"/>
                <a:cs typeface="Times New Roman" panose="02020603050405020304" pitchFamily="18" charset="0"/>
              </a:rPr>
              <a:t>تعدد وتكامل اللغات، أي يمكننا البرمجّة بالكثير من اللغات ومن أهمها  </a:t>
            </a:r>
          </a:p>
          <a:p>
            <a:pPr lvl="2" algn="r" rtl="1">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Visual Basic </a:t>
            </a:r>
            <a:r>
              <a:rPr lang="en-US" sz="2400" dirty="0" err="1">
                <a:latin typeface="Times New Roman" panose="02020603050405020304" pitchFamily="18" charset="0"/>
                <a:cs typeface="Times New Roman" panose="02020603050405020304" pitchFamily="18" charset="0"/>
              </a:rPr>
              <a:t>.Net</a:t>
            </a:r>
            <a:r>
              <a:rPr lang="ar-SA" sz="2400" dirty="0">
                <a:latin typeface="Times New Roman" panose="02020603050405020304" pitchFamily="18" charset="0"/>
                <a:cs typeface="Times New Roman" panose="02020603050405020304" pitchFamily="18" charset="0"/>
              </a:rPr>
              <a:t>  </a:t>
            </a:r>
          </a:p>
          <a:p>
            <a:pPr lvl="2" algn="r" rtl="1">
              <a:buFont typeface="Wingdings" panose="05000000000000000000" pitchFamily="2" charset="2"/>
              <a:buChar char="q"/>
            </a:pPr>
            <a:r>
              <a:rPr lang="ar-SA"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C#.Net</a:t>
            </a:r>
            <a:r>
              <a:rPr lang="en-US"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 </a:t>
            </a:r>
          </a:p>
          <a:p>
            <a:pPr lvl="2" algn="r" rtl="1">
              <a:buFont typeface="Wingdings" panose="05000000000000000000" pitchFamily="2" charset="2"/>
              <a:buChar char="q"/>
            </a:pPr>
            <a:r>
              <a:rPr lang="ar-SA"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Net</a:t>
            </a:r>
            <a:r>
              <a:rPr lang="ar-SA"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J#.</a:t>
            </a:r>
            <a:endParaRPr lang="ar-SA" sz="2400" dirty="0">
              <a:latin typeface="Times New Roman" panose="02020603050405020304" pitchFamily="18" charset="0"/>
              <a:cs typeface="Times New Roman" panose="02020603050405020304" pitchFamily="18" charset="0"/>
            </a:endParaRPr>
          </a:p>
          <a:p>
            <a:pPr lvl="2" algn="r" rtl="1">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 Iron Python</a:t>
            </a:r>
            <a:endParaRPr lang="ar-SA" sz="2400"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Ø"/>
            </a:pPr>
            <a:r>
              <a:rPr lang="ar-SA" sz="2000" b="1" dirty="0" smtClean="0">
                <a:latin typeface="Times New Roman" panose="02020603050405020304" pitchFamily="18" charset="0"/>
                <a:cs typeface="Times New Roman" panose="02020603050405020304" pitchFamily="18" charset="0"/>
              </a:rPr>
              <a:t>أنواع </a:t>
            </a:r>
            <a:r>
              <a:rPr lang="ar-SA" sz="2000" b="1" dirty="0">
                <a:latin typeface="Times New Roman" panose="02020603050405020304" pitchFamily="18" charset="0"/>
                <a:cs typeface="Times New Roman" panose="02020603050405020304" pitchFamily="18" charset="0"/>
              </a:rPr>
              <a:t>قواعد البيانات </a:t>
            </a:r>
            <a:r>
              <a:rPr lang="ar-SA" sz="2000" b="1" dirty="0" smtClean="0">
                <a:latin typeface="Times New Roman" panose="02020603050405020304" pitchFamily="18" charset="0"/>
                <a:cs typeface="Times New Roman" panose="02020603050405020304" pitchFamily="18" charset="0"/>
              </a:rPr>
              <a:t>المستخدمة </a:t>
            </a:r>
            <a:r>
              <a:rPr lang="en-US" sz="2000" b="1" dirty="0">
                <a:latin typeface="Times New Roman" panose="02020603050405020304" pitchFamily="18" charset="0"/>
                <a:cs typeface="Times New Roman" panose="02020603050405020304" pitchFamily="18" charset="0"/>
              </a:rPr>
              <a:t>ASP.NET </a:t>
            </a:r>
            <a:endParaRPr lang="ar-SA" sz="2000" b="1" dirty="0">
              <a:latin typeface="Times New Roman" panose="02020603050405020304" pitchFamily="18" charset="0"/>
              <a:cs typeface="Times New Roman" panose="02020603050405020304" pitchFamily="18" charset="0"/>
            </a:endParaRPr>
          </a:p>
          <a:p>
            <a:pPr lvl="2" algn="r" rtl="1">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قاعدّة بيانات </a:t>
            </a:r>
            <a:r>
              <a:rPr lang="en-US" sz="2000" dirty="0" err="1">
                <a:latin typeface="Times New Roman" panose="02020603050405020304" pitchFamily="18" charset="0"/>
                <a:cs typeface="Times New Roman" panose="02020603050405020304" pitchFamily="18" charset="0"/>
              </a:rPr>
              <a:t>Mysql</a:t>
            </a:r>
            <a:r>
              <a:rPr lang="en-US" sz="2000" dirty="0">
                <a:latin typeface="Times New Roman" panose="02020603050405020304" pitchFamily="18" charset="0"/>
                <a:cs typeface="Times New Roman" panose="02020603050405020304" pitchFamily="18" charset="0"/>
              </a:rPr>
              <a:t>. </a:t>
            </a:r>
            <a:r>
              <a:rPr lang="ar-SA" sz="2000" dirty="0">
                <a:latin typeface="Times New Roman" panose="02020603050405020304" pitchFamily="18" charset="0"/>
                <a:cs typeface="Times New Roman" panose="02020603050405020304" pitchFamily="18" charset="0"/>
              </a:rPr>
              <a:t> </a:t>
            </a:r>
          </a:p>
          <a:p>
            <a:pPr lvl="2" algn="r" rtl="1">
              <a:buFont typeface="Wingdings" panose="05000000000000000000" pitchFamily="2" charset="2"/>
              <a:buChar char="q"/>
            </a:pPr>
            <a:r>
              <a:rPr lang="ar-SA" sz="2000" dirty="0">
                <a:latin typeface="Times New Roman" panose="02020603050405020304" pitchFamily="18" charset="0"/>
                <a:cs typeface="Times New Roman" panose="02020603050405020304" pitchFamily="18" charset="0"/>
              </a:rPr>
              <a:t>قاعدّة بيانات </a:t>
            </a:r>
            <a:r>
              <a:rPr lang="en-US" sz="2000" dirty="0">
                <a:latin typeface="Times New Roman" panose="02020603050405020304" pitchFamily="18" charset="0"/>
                <a:cs typeface="Times New Roman" panose="02020603050405020304" pitchFamily="18" charset="0"/>
              </a:rPr>
              <a:t>MS SQL SERVER : MSDE </a:t>
            </a:r>
            <a:r>
              <a:rPr lang="ar-SA" sz="2000" dirty="0">
                <a:latin typeface="Times New Roman" panose="02020603050405020304" pitchFamily="18" charset="0"/>
                <a:cs typeface="Times New Roman" panose="02020603050405020304" pitchFamily="18" charset="0"/>
              </a:rPr>
              <a:t>و, 2000, 2005, و2008. </a:t>
            </a:r>
            <a:endParaRPr lang="ar-SA" sz="2000" dirty="0" smtClean="0">
              <a:latin typeface="Times New Roman" panose="02020603050405020304" pitchFamily="18" charset="0"/>
              <a:cs typeface="Times New Roman" panose="02020603050405020304" pitchFamily="18" charset="0"/>
            </a:endParaRPr>
          </a:p>
          <a:p>
            <a:pPr lvl="2" algn="r" rtl="1">
              <a:buFont typeface="Wingdings" panose="05000000000000000000" pitchFamily="2" charset="2"/>
              <a:buChar char="q"/>
            </a:pPr>
            <a:r>
              <a:rPr lang="ar-SA" sz="2000" dirty="0" smtClean="0">
                <a:latin typeface="Times New Roman" panose="02020603050405020304" pitchFamily="18" charset="0"/>
                <a:cs typeface="Times New Roman" panose="02020603050405020304" pitchFamily="18" charset="0"/>
              </a:rPr>
              <a:t>قاعدّة </a:t>
            </a:r>
            <a:r>
              <a:rPr lang="en-US" sz="2000" dirty="0">
                <a:latin typeface="Times New Roman" panose="02020603050405020304" pitchFamily="18" charset="0"/>
                <a:cs typeface="Times New Roman" panose="02020603050405020304" pitchFamily="18" charset="0"/>
              </a:rPr>
              <a:t>MS </a:t>
            </a:r>
            <a:r>
              <a:rPr lang="en-US" sz="2000" dirty="0" smtClean="0">
                <a:latin typeface="Times New Roman" panose="02020603050405020304" pitchFamily="18" charset="0"/>
                <a:cs typeface="Times New Roman" panose="02020603050405020304" pitchFamily="18" charset="0"/>
              </a:rPr>
              <a:t>Access  </a:t>
            </a:r>
            <a:endParaRPr lang="ar-SA" sz="2000" dirty="0" smtClean="0">
              <a:latin typeface="Times New Roman" panose="02020603050405020304" pitchFamily="18" charset="0"/>
              <a:cs typeface="Times New Roman" panose="02020603050405020304" pitchFamily="18" charset="0"/>
            </a:endParaRPr>
          </a:p>
          <a:p>
            <a:pPr lvl="2" algn="r" rtl="1">
              <a:buFont typeface="Wingdings" panose="05000000000000000000" pitchFamily="2" charset="2"/>
              <a:buChar char="q"/>
            </a:pPr>
            <a:r>
              <a:rPr lang="ar-SA" sz="2000" dirty="0" smtClean="0">
                <a:latin typeface="Times New Roman" panose="02020603050405020304" pitchFamily="18" charset="0"/>
                <a:cs typeface="Times New Roman" panose="02020603050405020304" pitchFamily="18" charset="0"/>
              </a:rPr>
              <a:t>قاعدّة </a:t>
            </a:r>
            <a:r>
              <a:rPr lang="en-US" sz="2000" dirty="0" smtClean="0">
                <a:latin typeface="Times New Roman" panose="02020603050405020304" pitchFamily="18" charset="0"/>
                <a:cs typeface="Times New Roman" panose="02020603050405020304" pitchFamily="18" charset="0"/>
              </a:rPr>
              <a:t>Oracle</a:t>
            </a:r>
            <a:endParaRPr lang="ar-SA" sz="2000" dirty="0" smtClean="0">
              <a:latin typeface="Times New Roman" panose="02020603050405020304" pitchFamily="18" charset="0"/>
              <a:cs typeface="Times New Roman" panose="02020603050405020304" pitchFamily="18" charset="0"/>
            </a:endParaRPr>
          </a:p>
          <a:p>
            <a:pPr lvl="2" algn="r" rtl="1">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XML </a:t>
            </a:r>
            <a:r>
              <a:rPr lang="ar-SA" sz="2000" dirty="0" smtClean="0">
                <a:latin typeface="Times New Roman" panose="02020603050405020304" pitchFamily="18" charset="0"/>
                <a:cs typeface="Times New Roman" panose="02020603050405020304" pitchFamily="18" charset="0"/>
              </a:rPr>
              <a:t> كقاعدة </a:t>
            </a:r>
            <a:r>
              <a:rPr lang="ar-SA" sz="2000" dirty="0">
                <a:latin typeface="Times New Roman" panose="02020603050405020304" pitchFamily="18" charset="0"/>
                <a:cs typeface="Times New Roman" panose="02020603050405020304" pitchFamily="18" charset="0"/>
              </a:rPr>
              <a:t>بيانات بسيطة. </a:t>
            </a:r>
          </a:p>
          <a:p>
            <a:pPr marL="457200" lvl="1" indent="0" algn="r" rtl="1">
              <a:buNone/>
            </a:pPr>
            <a:endParaRPr lang="en-US" dirty="0"/>
          </a:p>
          <a:p>
            <a:pPr marL="0" indent="0" algn="r">
              <a:buNone/>
            </a:pPr>
            <a:endParaRPr lang="ar-SA" dirty="0"/>
          </a:p>
        </p:txBody>
      </p:sp>
    </p:spTree>
    <p:extLst>
      <p:ext uri="{BB962C8B-B14F-4D97-AF65-F5344CB8AC3E}">
        <p14:creationId xmlns:p14="http://schemas.microsoft.com/office/powerpoint/2010/main" val="1920105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617838" y="1050325"/>
            <a:ext cx="8884508" cy="4797790"/>
          </a:xfrm>
          <a:prstGeom prst="rect">
            <a:avLst/>
          </a:prstGeom>
        </p:spPr>
      </p:pic>
    </p:spTree>
    <p:extLst>
      <p:ext uri="{BB962C8B-B14F-4D97-AF65-F5344CB8AC3E}">
        <p14:creationId xmlns:p14="http://schemas.microsoft.com/office/powerpoint/2010/main" val="373987768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77333" y="609600"/>
            <a:ext cx="10234507" cy="785248"/>
          </a:xfrm>
        </p:spPr>
        <p:txBody>
          <a:bodyPr>
            <a:normAutofit/>
          </a:bodyPr>
          <a:lstStyle/>
          <a:p>
            <a:pPr algn="r" rtl="1"/>
            <a:r>
              <a:rPr lang="ar-SA" dirty="0">
                <a:latin typeface="Algerian" panose="04020705040A02060702" pitchFamily="82" charset="0"/>
              </a:rPr>
              <a:t>لكل من يسأل عن </a:t>
            </a:r>
            <a:r>
              <a:rPr lang="ar-IQ" dirty="0">
                <a:latin typeface="Algerian" panose="04020705040A02060702" pitchFamily="82" charset="0"/>
              </a:rPr>
              <a:t>الفرق بين </a:t>
            </a:r>
            <a:r>
              <a:rPr lang="en-US" dirty="0">
                <a:latin typeface="Algerian" panose="04020705040A02060702" pitchFamily="82" charset="0"/>
              </a:rPr>
              <a:t>    PHP </a:t>
            </a:r>
            <a:r>
              <a:rPr lang="ar-IQ" dirty="0">
                <a:latin typeface="Algerian" panose="04020705040A02060702" pitchFamily="82" charset="0"/>
              </a:rPr>
              <a:t>و </a:t>
            </a:r>
            <a:r>
              <a:rPr lang="en-US" dirty="0" smtClean="0">
                <a:latin typeface="Algerian" panose="04020705040A02060702" pitchFamily="82" charset="0"/>
              </a:rPr>
              <a:t>ASP.NET</a:t>
            </a:r>
            <a:endParaRPr lang="en-US" dirty="0">
              <a:latin typeface="Algerian" panose="04020705040A02060702" pitchFamily="82" charset="0"/>
            </a:endParaRPr>
          </a:p>
        </p:txBody>
      </p:sp>
      <p:sp>
        <p:nvSpPr>
          <p:cNvPr id="11" name="Content Placeholder 10"/>
          <p:cNvSpPr>
            <a:spLocks noGrp="1"/>
          </p:cNvSpPr>
          <p:nvPr>
            <p:ph idx="1"/>
          </p:nvPr>
        </p:nvSpPr>
        <p:spPr>
          <a:xfrm>
            <a:off x="677333" y="1637211"/>
            <a:ext cx="10469637" cy="4404151"/>
          </a:xfrm>
        </p:spPr>
        <p:txBody>
          <a:bodyPr>
            <a:noAutofit/>
          </a:bodyPr>
          <a:lstStyle/>
          <a:p>
            <a:pPr algn="r" rtl="1">
              <a:buFont typeface="Wingdings" panose="05000000000000000000" pitchFamily="2" charset="2"/>
              <a:buChar char="v"/>
            </a:pPr>
            <a:r>
              <a:rPr lang="ar-IQ" sz="3200" b="1" dirty="0" smtClean="0">
                <a:latin typeface="Kristen ITC" panose="03050502040202030202" pitchFamily="66" charset="0"/>
                <a:cs typeface="Times New Roman" panose="02020603050405020304" pitchFamily="18" charset="0"/>
              </a:rPr>
              <a:t>ا</a:t>
            </a:r>
            <a:r>
              <a:rPr lang="ar-SA" sz="3200" b="1" dirty="0" smtClean="0">
                <a:latin typeface="Kristen ITC" panose="03050502040202030202" pitchFamily="66" charset="0"/>
                <a:cs typeface="Times New Roman" panose="02020603050405020304" pitchFamily="18" charset="0"/>
              </a:rPr>
              <a:t>لسهولة</a:t>
            </a:r>
            <a:r>
              <a:rPr lang="ar-SA" sz="3200" dirty="0" smtClean="0">
                <a:latin typeface="Kristen ITC" panose="03050502040202030202" pitchFamily="66" charset="0"/>
                <a:cs typeface="Times New Roman" panose="02020603050405020304" pitchFamily="18" charset="0"/>
              </a:rPr>
              <a:t> </a:t>
            </a:r>
            <a:r>
              <a:rPr lang="ar-SA" sz="3200" b="1" dirty="0">
                <a:latin typeface="Kristen ITC" panose="03050502040202030202" pitchFamily="66" charset="0"/>
                <a:cs typeface="Times New Roman" panose="02020603050405020304" pitchFamily="18" charset="0"/>
              </a:rPr>
              <a:t>والمرونة</a:t>
            </a:r>
            <a:r>
              <a:rPr lang="ar-SA" sz="3200" dirty="0">
                <a:latin typeface="Kristen ITC" panose="03050502040202030202" pitchFamily="66" charset="0"/>
                <a:cs typeface="Times New Roman" panose="02020603050405020304" pitchFamily="18" charset="0"/>
              </a:rPr>
              <a:t> </a:t>
            </a:r>
            <a:r>
              <a:rPr lang="ar-SA" sz="3200" b="1" dirty="0">
                <a:latin typeface="Kristen ITC" panose="03050502040202030202" pitchFamily="66" charset="0"/>
                <a:cs typeface="Times New Roman" panose="02020603050405020304" pitchFamily="18" charset="0"/>
              </a:rPr>
              <a:t>واعداد</a:t>
            </a:r>
            <a:r>
              <a:rPr lang="ar-SA" sz="3200" dirty="0">
                <a:latin typeface="Kristen ITC" panose="03050502040202030202" pitchFamily="66" charset="0"/>
                <a:cs typeface="Times New Roman" panose="02020603050405020304" pitchFamily="18" charset="0"/>
              </a:rPr>
              <a:t> </a:t>
            </a:r>
            <a:r>
              <a:rPr lang="ar-SA" sz="3200" b="1" dirty="0">
                <a:latin typeface="Kristen ITC" panose="03050502040202030202" pitchFamily="66" charset="0"/>
                <a:cs typeface="Times New Roman" panose="02020603050405020304" pitchFamily="18" charset="0"/>
              </a:rPr>
              <a:t>بيئة</a:t>
            </a:r>
            <a:r>
              <a:rPr lang="ar-SA" sz="3200" dirty="0">
                <a:latin typeface="Kristen ITC" panose="03050502040202030202" pitchFamily="66" charset="0"/>
                <a:cs typeface="Times New Roman" panose="02020603050405020304" pitchFamily="18" charset="0"/>
              </a:rPr>
              <a:t> </a:t>
            </a:r>
            <a:r>
              <a:rPr lang="ar-SA" sz="3200" b="1" dirty="0" smtClean="0">
                <a:latin typeface="Kristen ITC" panose="03050502040202030202" pitchFamily="66" charset="0"/>
                <a:cs typeface="Times New Roman" panose="02020603050405020304" pitchFamily="18" charset="0"/>
              </a:rPr>
              <a:t>العم</a:t>
            </a:r>
            <a:r>
              <a:rPr lang="ar-IQ" sz="3200" b="1" dirty="0" smtClean="0">
                <a:latin typeface="Kristen ITC" panose="03050502040202030202" pitchFamily="66" charset="0"/>
                <a:cs typeface="Times New Roman" panose="02020603050405020304" pitchFamily="18" charset="0"/>
              </a:rPr>
              <a:t>ل</a:t>
            </a:r>
          </a:p>
          <a:p>
            <a:pPr marL="0" indent="0" algn="r" rtl="1">
              <a:buNone/>
            </a:pPr>
            <a:r>
              <a:rPr lang="ar-IQ" sz="3200" baseline="-25000" dirty="0" smtClean="0">
                <a:latin typeface="Times New Roman" panose="02020603050405020304" pitchFamily="18" charset="0"/>
                <a:cs typeface="Times New Roman" panose="02020603050405020304" pitchFamily="18" charset="0"/>
              </a:rPr>
              <a:t>          </a:t>
            </a:r>
            <a:r>
              <a:rPr lang="ar-SA" sz="3200" baseline="-250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php</a:t>
            </a:r>
            <a:r>
              <a:rPr lang="ar-SA" sz="3200" dirty="0" smtClean="0">
                <a:latin typeface="Times New Roman" panose="02020603050405020304" pitchFamily="18" charset="0"/>
                <a:cs typeface="Times New Roman" panose="02020603050405020304" pitchFamily="18" charset="0"/>
              </a:rPr>
              <a:t> </a:t>
            </a:r>
            <a:r>
              <a:rPr lang="ar-SA" sz="3200" dirty="0">
                <a:latin typeface="Times New Roman" panose="02020603050405020304" pitchFamily="18" charset="0"/>
                <a:cs typeface="Times New Roman" panose="02020603050405020304" pitchFamily="18" charset="0"/>
              </a:rPr>
              <a:t>تتفوق في انها </a:t>
            </a:r>
            <a:r>
              <a:rPr lang="ar-IQ" sz="3200" dirty="0" smtClean="0">
                <a:latin typeface="Times New Roman" panose="02020603050405020304" pitchFamily="18" charset="0"/>
                <a:cs typeface="Times New Roman" panose="02020603050405020304" pitchFamily="18" charset="0"/>
              </a:rPr>
              <a:t>مرنة , </a:t>
            </a:r>
            <a:r>
              <a:rPr lang="ar-SA" sz="3200" dirty="0" smtClean="0">
                <a:latin typeface="Times New Roman" panose="02020603050405020304" pitchFamily="18" charset="0"/>
                <a:cs typeface="Times New Roman" panose="02020603050405020304" pitchFamily="18" charset="0"/>
              </a:rPr>
              <a:t>سهلة  </a:t>
            </a:r>
            <a:r>
              <a:rPr lang="ar-SA" sz="3200" dirty="0">
                <a:latin typeface="Times New Roman" panose="02020603050405020304" pitchFamily="18" charset="0"/>
                <a:cs typeface="Times New Roman" panose="02020603050405020304" pitchFamily="18" charset="0"/>
              </a:rPr>
              <a:t>التعلم والتعامل معها واعداد بيئة عملها </a:t>
            </a:r>
            <a:endParaRPr lang="en-US" sz="3200" dirty="0">
              <a:latin typeface="Times New Roman" panose="02020603050405020304" pitchFamily="18" charset="0"/>
              <a:cs typeface="Times New Roman" panose="02020603050405020304" pitchFamily="18" charset="0"/>
            </a:endParaRPr>
          </a:p>
          <a:p>
            <a:pPr algn="just" rtl="1"/>
            <a:r>
              <a:rPr lang="ar-SA" sz="3200" dirty="0" smtClean="0">
                <a:latin typeface="Times New Roman" panose="02020603050405020304" pitchFamily="18" charset="0"/>
                <a:cs typeface="Times New Roman" panose="02020603050405020304" pitchFamily="18" charset="0"/>
              </a:rPr>
              <a:t> </a:t>
            </a:r>
            <a:r>
              <a:rPr lang="ar-SA" sz="3200" b="1" dirty="0">
                <a:latin typeface="Times New Roman" panose="02020603050405020304" pitchFamily="18" charset="0"/>
                <a:cs typeface="Times New Roman" panose="02020603050405020304" pitchFamily="18" charset="0"/>
              </a:rPr>
              <a:t>الأداء</a:t>
            </a:r>
            <a:r>
              <a:rPr lang="ar-SA" sz="3200" dirty="0">
                <a:latin typeface="Times New Roman" panose="02020603050405020304" pitchFamily="18" charset="0"/>
                <a:cs typeface="Times New Roman" panose="02020603050405020304" pitchFamily="18" charset="0"/>
              </a:rPr>
              <a:t> </a:t>
            </a:r>
            <a:endParaRPr lang="ar-SA" sz="3200" dirty="0" smtClean="0">
              <a:latin typeface="Times New Roman" panose="02020603050405020304" pitchFamily="18" charset="0"/>
              <a:cs typeface="Times New Roman" panose="02020603050405020304" pitchFamily="18" charset="0"/>
            </a:endParaRPr>
          </a:p>
          <a:p>
            <a:pPr marL="0" indent="0" algn="just" rtl="1">
              <a:buNone/>
            </a:pPr>
            <a:r>
              <a:rPr lang="ar-SA" sz="3200" dirty="0">
                <a:latin typeface="Times New Roman" panose="02020603050405020304" pitchFamily="18" charset="0"/>
                <a:cs typeface="Times New Roman" panose="02020603050405020304" pitchFamily="18" charset="0"/>
              </a:rPr>
              <a:t>	</a:t>
            </a:r>
            <a:r>
              <a:rPr lang="ar-SA" sz="3200" dirty="0" smtClean="0">
                <a:latin typeface="Times New Roman" panose="02020603050405020304" pitchFamily="18" charset="0"/>
                <a:cs typeface="Times New Roman" panose="02020603050405020304" pitchFamily="18" charset="0"/>
              </a:rPr>
              <a:t>معتمد </a:t>
            </a:r>
            <a:r>
              <a:rPr lang="ar-SA" sz="3200" dirty="0">
                <a:latin typeface="Times New Roman" panose="02020603050405020304" pitchFamily="18" charset="0"/>
                <a:cs typeface="Times New Roman" panose="02020603050405020304" pitchFamily="18" charset="0"/>
              </a:rPr>
              <a:t>غالبا على المبرمج لكن</a:t>
            </a:r>
            <a:r>
              <a:rPr lang="ar-IQ" sz="3200" dirty="0">
                <a:latin typeface="Times New Roman" panose="02020603050405020304" pitchFamily="18" charset="0"/>
                <a:cs typeface="Times New Roman" panose="02020603050405020304" pitchFamily="18" charset="0"/>
              </a:rPr>
              <a:t> هذا لا</a:t>
            </a:r>
            <a:r>
              <a:rPr lang="ar-SA" sz="3200" dirty="0">
                <a:latin typeface="Times New Roman" panose="02020603050405020304" pitchFamily="18" charset="0"/>
                <a:cs typeface="Times New Roman" panose="02020603050405020304" pitchFamily="18" charset="0"/>
              </a:rPr>
              <a:t> يمنع ان اللغة يكون لها دور في الاداء فلو فرضنا انك كتبت كود</a:t>
            </a:r>
            <a:r>
              <a:rPr lang="ar-IQ" sz="3200" dirty="0">
                <a:latin typeface="Times New Roman" panose="02020603050405020304" pitchFamily="18" charset="0"/>
                <a:cs typeface="Times New Roman" panose="02020603050405020304" pitchFamily="18" charset="0"/>
              </a:rPr>
              <a:t> </a:t>
            </a:r>
            <a:r>
              <a:rPr lang="ar-SA" sz="3200" dirty="0">
                <a:latin typeface="Times New Roman" panose="02020603050405020304" pitchFamily="18" charset="0"/>
                <a:cs typeface="Times New Roman" panose="02020603050405020304" pitchFamily="18" charset="0"/>
              </a:rPr>
              <a:t>مثالي في الجانبين </a:t>
            </a:r>
            <a:r>
              <a:rPr lang="ar-IQ" sz="3200" dirty="0">
                <a:latin typeface="Times New Roman" panose="02020603050405020304" pitchFamily="18" charset="0"/>
                <a:cs typeface="Times New Roman" panose="02020603050405020304" pitchFamily="18" charset="0"/>
              </a:rPr>
              <a:t>سنرى</a:t>
            </a:r>
            <a:r>
              <a:rPr lang="ar-SA" sz="3200" dirty="0">
                <a:latin typeface="Times New Roman" panose="02020603050405020304" pitchFamily="18" charset="0"/>
                <a:cs typeface="Times New Roman" panose="02020603050405020304" pitchFamily="18" charset="0"/>
              </a:rPr>
              <a:t> ان تطبيقات الـ </a:t>
            </a:r>
            <a:r>
              <a:rPr lang="en-US" sz="3200" dirty="0" smtClean="0">
                <a:latin typeface="Times New Roman" panose="02020603050405020304" pitchFamily="18" charset="0"/>
                <a:cs typeface="Times New Roman" panose="02020603050405020304" pitchFamily="18" charset="0"/>
              </a:rPr>
              <a:t>Asp.net</a:t>
            </a:r>
            <a:r>
              <a:rPr lang="ar-SA" sz="3200" dirty="0">
                <a:latin typeface="Times New Roman" panose="02020603050405020304" pitchFamily="18" charset="0"/>
                <a:cs typeface="Times New Roman" panose="02020603050405020304" pitchFamily="18" charset="0"/>
              </a:rPr>
              <a:t>أسرع في التنفيذ </a:t>
            </a:r>
            <a:r>
              <a:rPr lang="ar-SA" sz="3200" dirty="0" smtClean="0">
                <a:latin typeface="Times New Roman" panose="02020603050405020304" pitchFamily="18" charset="0"/>
                <a:cs typeface="Times New Roman" panose="02020603050405020304" pitchFamily="18" charset="0"/>
              </a:rPr>
              <a:t>ومع </a:t>
            </a:r>
            <a:r>
              <a:rPr lang="ar-SA" sz="3200" dirty="0">
                <a:latin typeface="Times New Roman" panose="02020603050405020304" pitchFamily="18" charset="0"/>
                <a:cs typeface="Times New Roman" panose="02020603050405020304" pitchFamily="18" charset="0"/>
              </a:rPr>
              <a:t>تقدم الهاردوير ال</a:t>
            </a:r>
            <a:r>
              <a:rPr lang="ar-IQ" sz="3200" dirty="0">
                <a:latin typeface="Times New Roman" panose="02020603050405020304" pitchFamily="18" charset="0"/>
                <a:cs typeface="Times New Roman" panose="02020603050405020304" pitchFamily="18" charset="0"/>
              </a:rPr>
              <a:t>يوم</a:t>
            </a:r>
            <a:r>
              <a:rPr lang="ar-SA" sz="3200" dirty="0">
                <a:latin typeface="Times New Roman" panose="02020603050405020304" pitchFamily="18" charset="0"/>
                <a:cs typeface="Times New Roman" panose="02020603050405020304" pitchFamily="18" charset="0"/>
              </a:rPr>
              <a:t> وقوة السيرفرات اصبح عاملا</a:t>
            </a:r>
            <a:r>
              <a:rPr lang="ar-IQ" sz="3200" dirty="0">
                <a:latin typeface="Times New Roman" panose="02020603050405020304" pitchFamily="18" charset="0"/>
                <a:cs typeface="Times New Roman" panose="02020603050405020304" pitchFamily="18" charset="0"/>
              </a:rPr>
              <a:t> </a:t>
            </a:r>
            <a:r>
              <a:rPr lang="ar-SA" sz="3200" dirty="0">
                <a:latin typeface="Times New Roman" panose="02020603050405020304" pitchFamily="18" charset="0"/>
                <a:cs typeface="Times New Roman" panose="02020603050405020304" pitchFamily="18" charset="0"/>
              </a:rPr>
              <a:t>لسرعة </a:t>
            </a:r>
            <a:r>
              <a:rPr lang="ar-IQ" sz="3200" dirty="0">
                <a:latin typeface="Times New Roman" panose="02020603050405020304" pitchFamily="18" charset="0"/>
                <a:cs typeface="Times New Roman" panose="02020603050405020304" pitchFamily="18" charset="0"/>
              </a:rPr>
              <a:t>لا</a:t>
            </a:r>
            <a:r>
              <a:rPr lang="ar-SA" sz="3200" dirty="0">
                <a:latin typeface="Times New Roman" panose="02020603050405020304" pitchFamily="18" charset="0"/>
                <a:cs typeface="Times New Roman" panose="02020603050405020304" pitchFamily="18" charset="0"/>
              </a:rPr>
              <a:t> </a:t>
            </a:r>
            <a:r>
              <a:rPr lang="ar-IQ" sz="3200" dirty="0">
                <a:latin typeface="Times New Roman" panose="02020603050405020304" pitchFamily="18" charset="0"/>
                <a:cs typeface="Times New Roman" panose="02020603050405020304" pitchFamily="18" charset="0"/>
              </a:rPr>
              <a:t>ت</a:t>
            </a:r>
            <a:r>
              <a:rPr lang="ar-SA" sz="3200" dirty="0">
                <a:latin typeface="Times New Roman" panose="02020603050405020304" pitchFamily="18" charset="0"/>
                <a:cs typeface="Times New Roman" panose="02020603050405020304" pitchFamily="18" charset="0"/>
              </a:rPr>
              <a:t>فرق ك</a:t>
            </a:r>
            <a:r>
              <a:rPr lang="ar-IQ" sz="3200" dirty="0">
                <a:latin typeface="Times New Roman" panose="02020603050405020304" pitchFamily="18" charset="0"/>
                <a:cs typeface="Times New Roman" panose="02020603050405020304" pitchFamily="18" charset="0"/>
              </a:rPr>
              <a:t>ثيرا</a:t>
            </a:r>
            <a:r>
              <a:rPr lang="ar-SA" sz="3200" dirty="0">
                <a:latin typeface="Times New Roman" panose="02020603050405020304" pitchFamily="18" charset="0"/>
                <a:cs typeface="Times New Roman" panose="02020603050405020304" pitchFamily="18" charset="0"/>
              </a:rPr>
              <a:t> الا في المشاريع الضخمة جد</a:t>
            </a:r>
            <a:r>
              <a:rPr lang="ar-SA" sz="3200" baseline="-25000" dirty="0">
                <a:latin typeface="Times New Roman" panose="02020603050405020304" pitchFamily="18" charset="0"/>
                <a:cs typeface="Times New Roman" panose="02020603050405020304" pitchFamily="18" charset="0"/>
              </a:rPr>
              <a:t> </a:t>
            </a:r>
            <a:r>
              <a:rPr lang="ar-SA" sz="3200" dirty="0">
                <a:latin typeface="Times New Roman" panose="02020603050405020304" pitchFamily="18" charset="0"/>
                <a:cs typeface="Times New Roman" panose="02020603050405020304" pitchFamily="18" charset="0"/>
              </a:rPr>
              <a:t>ا</a:t>
            </a:r>
            <a:endParaRPr lang="en-US" sz="3200"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3200" b="1" dirty="0" smtClean="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3200" b="1"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3200" b="1" dirty="0" smtClean="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3200" dirty="0">
              <a:latin typeface="Times New Roman" panose="02020603050405020304" pitchFamily="18" charset="0"/>
              <a:cs typeface="Times New Roman" panose="02020603050405020304" pitchFamily="18" charset="0"/>
            </a:endParaRPr>
          </a:p>
          <a:p>
            <a:pPr rtl="1"/>
            <a:endParaRPr lang="en-US" sz="3200"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1247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anim calcmode="lin" valueType="num">
                                      <p:cBhvr>
                                        <p:cTn id="8"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xEl>
                                              <p:pRg st="1" end="1"/>
                                            </p:txEl>
                                          </p:spTgt>
                                        </p:tgtEl>
                                        <p:attrNameLst>
                                          <p:attrName>style.visibility</p:attrName>
                                        </p:attrNameLst>
                                      </p:cBhvr>
                                      <p:to>
                                        <p:strVal val="visible"/>
                                      </p:to>
                                    </p:set>
                                    <p:animEffect transition="in" filter="fade">
                                      <p:cBhvr>
                                        <p:cTn id="14" dur="1000"/>
                                        <p:tgtEl>
                                          <p:spTgt spid="11">
                                            <p:txEl>
                                              <p:pRg st="1" end="1"/>
                                            </p:txEl>
                                          </p:spTgt>
                                        </p:tgtEl>
                                      </p:cBhvr>
                                    </p:animEffect>
                                    <p:anim calcmode="lin" valueType="num">
                                      <p:cBhvr>
                                        <p:cTn id="1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Effect transition="in" filter="fade">
                                      <p:cBhvr>
                                        <p:cTn id="21" dur="1000"/>
                                        <p:tgtEl>
                                          <p:spTgt spid="11">
                                            <p:txEl>
                                              <p:pRg st="2" end="2"/>
                                            </p:txEl>
                                          </p:spTgt>
                                        </p:tgtEl>
                                      </p:cBhvr>
                                    </p:animEffect>
                                    <p:anim calcmode="lin" valueType="num">
                                      <p:cBhvr>
                                        <p:cTn id="2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txEl>
                                              <p:pRg st="3" end="3"/>
                                            </p:txEl>
                                          </p:spTgt>
                                        </p:tgtEl>
                                        <p:attrNameLst>
                                          <p:attrName>style.visibility</p:attrName>
                                        </p:attrNameLst>
                                      </p:cBhvr>
                                      <p:to>
                                        <p:strVal val="visible"/>
                                      </p:to>
                                    </p:set>
                                    <p:animEffect transition="in" filter="fade">
                                      <p:cBhvr>
                                        <p:cTn id="28" dur="1000"/>
                                        <p:tgtEl>
                                          <p:spTgt spid="11">
                                            <p:txEl>
                                              <p:pRg st="3" end="3"/>
                                            </p:txEl>
                                          </p:spTgt>
                                        </p:tgtEl>
                                      </p:cBhvr>
                                    </p:animEffect>
                                    <p:anim calcmode="lin" valueType="num">
                                      <p:cBhvr>
                                        <p:cTn id="2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852" y="408122"/>
            <a:ext cx="9492712" cy="746502"/>
          </a:xfrm>
        </p:spPr>
        <p:txBody>
          <a:bodyPr/>
          <a:lstStyle/>
          <a:p>
            <a:pPr algn="r" rtl="1"/>
            <a:r>
              <a:rPr lang="ar-SA" dirty="0">
                <a:latin typeface="Algerian" panose="04020705040A02060702" pitchFamily="82" charset="0"/>
              </a:rPr>
              <a:t>لكل من يسأل عن </a:t>
            </a:r>
            <a:r>
              <a:rPr lang="ar-IQ" dirty="0">
                <a:latin typeface="Algerian" panose="04020705040A02060702" pitchFamily="82" charset="0"/>
              </a:rPr>
              <a:t>الفرق بين </a:t>
            </a:r>
            <a:r>
              <a:rPr lang="en-US" dirty="0">
                <a:latin typeface="Algerian" panose="04020705040A02060702" pitchFamily="82" charset="0"/>
              </a:rPr>
              <a:t>    PHP </a:t>
            </a:r>
            <a:r>
              <a:rPr lang="ar-IQ" dirty="0">
                <a:latin typeface="Algerian" panose="04020705040A02060702" pitchFamily="82" charset="0"/>
              </a:rPr>
              <a:t>و </a:t>
            </a:r>
            <a:r>
              <a:rPr lang="en-US" dirty="0">
                <a:latin typeface="Algerian" panose="04020705040A02060702" pitchFamily="82" charset="0"/>
              </a:rPr>
              <a:t>ASP.NET</a:t>
            </a:r>
            <a:endParaRPr lang="en-US" dirty="0"/>
          </a:p>
        </p:txBody>
      </p:sp>
      <p:sp>
        <p:nvSpPr>
          <p:cNvPr id="3" name="Content Placeholder 2"/>
          <p:cNvSpPr>
            <a:spLocks noGrp="1"/>
          </p:cNvSpPr>
          <p:nvPr>
            <p:ph idx="1"/>
          </p:nvPr>
        </p:nvSpPr>
        <p:spPr>
          <a:xfrm>
            <a:off x="677333" y="1464591"/>
            <a:ext cx="10295467" cy="4576772"/>
          </a:xfrm>
        </p:spPr>
        <p:txBody>
          <a:bodyPr>
            <a:noAutofit/>
          </a:bodyPr>
          <a:lstStyle/>
          <a:p>
            <a:pPr algn="r" rtl="1">
              <a:buFont typeface="Wingdings" panose="05000000000000000000" pitchFamily="2" charset="2"/>
              <a:buChar char="v"/>
            </a:pPr>
            <a:r>
              <a:rPr lang="ar-SA" sz="2400" dirty="0">
                <a:latin typeface="Times New Roman" panose="02020603050405020304" pitchFamily="18" charset="0"/>
                <a:cs typeface="Times New Roman" panose="02020603050405020304" pitchFamily="18" charset="0"/>
              </a:rPr>
              <a:t>ه</a:t>
            </a:r>
            <a:r>
              <a:rPr lang="ar-SA" sz="2400" b="1" dirty="0">
                <a:latin typeface="Times New Roman" panose="02020603050405020304" pitchFamily="18" charset="0"/>
                <a:cs typeface="Times New Roman" panose="02020603050405020304" pitchFamily="18" charset="0"/>
              </a:rPr>
              <a:t>بالنسبة</a:t>
            </a:r>
            <a:r>
              <a:rPr lang="ar-SA" sz="2400" dirty="0">
                <a:latin typeface="Times New Roman" panose="02020603050405020304" pitchFamily="18" charset="0"/>
                <a:cs typeface="Times New Roman" panose="02020603050405020304" pitchFamily="18" charset="0"/>
              </a:rPr>
              <a:t> </a:t>
            </a:r>
            <a:r>
              <a:rPr lang="ar-SA" sz="2400" b="1" dirty="0">
                <a:latin typeface="Times New Roman" panose="02020603050405020304" pitchFamily="18" charset="0"/>
                <a:cs typeface="Times New Roman" panose="02020603050405020304" pitchFamily="18" charset="0"/>
              </a:rPr>
              <a:t>لسوق</a:t>
            </a:r>
            <a:r>
              <a:rPr lang="ar-SA" sz="2400" dirty="0">
                <a:latin typeface="Times New Roman" panose="02020603050405020304" pitchFamily="18" charset="0"/>
                <a:cs typeface="Times New Roman" panose="02020603050405020304" pitchFamily="18" charset="0"/>
              </a:rPr>
              <a:t> </a:t>
            </a:r>
            <a:r>
              <a:rPr lang="ar-SA" sz="2400" b="1" dirty="0">
                <a:latin typeface="Times New Roman" panose="02020603050405020304" pitchFamily="18" charset="0"/>
                <a:cs typeface="Times New Roman" panose="02020603050405020304" pitchFamily="18" charset="0"/>
              </a:rPr>
              <a:t>الع</a:t>
            </a:r>
            <a:r>
              <a:rPr lang="ar-IQ" sz="2400" b="1" dirty="0">
                <a:latin typeface="Times New Roman" panose="02020603050405020304" pitchFamily="18" charset="0"/>
                <a:cs typeface="Times New Roman" panose="02020603050405020304" pitchFamily="18" charset="0"/>
              </a:rPr>
              <a:t>مل</a:t>
            </a:r>
            <a:endParaRPr lang="en-US" sz="2400" b="1" dirty="0">
              <a:latin typeface="Times New Roman" panose="02020603050405020304" pitchFamily="18" charset="0"/>
              <a:cs typeface="Times New Roman" panose="02020603050405020304" pitchFamily="18" charset="0"/>
            </a:endParaRPr>
          </a:p>
          <a:p>
            <a:pPr algn="r" rtl="1"/>
            <a:r>
              <a:rPr lang="en-US" sz="2400" dirty="0" err="1">
                <a:latin typeface="Times New Roman" panose="02020603050405020304" pitchFamily="18" charset="0"/>
                <a:cs typeface="Times New Roman" panose="02020603050405020304" pitchFamily="18" charset="0"/>
              </a:rPr>
              <a:t>php</a:t>
            </a:r>
            <a:r>
              <a:rPr lang="ar-SA" sz="2400" dirty="0">
                <a:latin typeface="Times New Roman" panose="02020603050405020304" pitchFamily="18" charset="0"/>
                <a:cs typeface="Times New Roman" panose="02020603050405020304" pitchFamily="18" charset="0"/>
              </a:rPr>
              <a:t> غالبا مطلوبة في المشاريع الصغيرة والمتوسطة وقليلا ما</a:t>
            </a:r>
            <a:r>
              <a:rPr lang="ar-IQ" sz="2400" dirty="0">
                <a:latin typeface="Times New Roman" panose="02020603050405020304" pitchFamily="18" charset="0"/>
                <a:cs typeface="Times New Roman" panose="02020603050405020304" pitchFamily="18" charset="0"/>
              </a:rPr>
              <a:t>نرى </a:t>
            </a:r>
            <a:r>
              <a:rPr lang="ar-SA" sz="2400" dirty="0">
                <a:latin typeface="Times New Roman" panose="02020603050405020304" pitchFamily="18" charset="0"/>
                <a:cs typeface="Times New Roman" panose="02020603050405020304" pitchFamily="18" charset="0"/>
              </a:rPr>
              <a:t> شركات تبني مشاريع تجارية معتمدة على</a:t>
            </a:r>
            <a:r>
              <a:rPr lang="en-US" sz="2400" dirty="0" err="1">
                <a:latin typeface="Times New Roman" panose="02020603050405020304" pitchFamily="18" charset="0"/>
                <a:cs typeface="Times New Roman" panose="02020603050405020304" pitchFamily="18" charset="0"/>
              </a:rPr>
              <a:t>php</a:t>
            </a:r>
            <a:r>
              <a:rPr lang="ar-SA" sz="2400" dirty="0">
                <a:latin typeface="Times New Roman" panose="02020603050405020304" pitchFamily="18" charset="0"/>
                <a:cs typeface="Times New Roman" panose="02020603050405020304" pitchFamily="18" charset="0"/>
              </a:rPr>
              <a:t> </a:t>
            </a:r>
            <a:r>
              <a:rPr lang="ar-IQ" sz="2400" dirty="0">
                <a:latin typeface="Times New Roman" panose="02020603050405020304" pitchFamily="18" charset="0"/>
                <a:cs typeface="Times New Roman" panose="02020603050405020304" pitchFamily="18" charset="0"/>
              </a:rPr>
              <a:t>هذا لايعني </a:t>
            </a:r>
            <a:r>
              <a:rPr lang="ar-SA" sz="2400" dirty="0">
                <a:latin typeface="Times New Roman" panose="02020603050405020304" pitchFamily="18" charset="0"/>
                <a:cs typeface="Times New Roman" panose="02020603050405020304" pitchFamily="18" charset="0"/>
              </a:rPr>
              <a:t>نفي قدرة </a:t>
            </a:r>
            <a:r>
              <a:rPr lang="ar-SA" sz="2400" dirty="0" smtClean="0">
                <a:latin typeface="Times New Roman" panose="02020603050405020304" pitchFamily="18" charset="0"/>
                <a:cs typeface="Times New Roman" panose="02020603050405020304" pitchFamily="18" charset="0"/>
              </a:rPr>
              <a:t>الـ </a:t>
            </a:r>
            <a:r>
              <a:rPr lang="en-US" sz="2400" dirty="0" err="1" smtClean="0">
                <a:latin typeface="Times New Roman" panose="02020603050405020304" pitchFamily="18" charset="0"/>
                <a:cs typeface="Times New Roman" panose="02020603050405020304" pitchFamily="18" charset="0"/>
              </a:rPr>
              <a:t>php</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على القيام بمشاريع كبيرة </a:t>
            </a:r>
            <a:r>
              <a:rPr lang="ar-IQ" sz="2400" dirty="0">
                <a:latin typeface="Times New Roman" panose="02020603050405020304" pitchFamily="18" charset="0"/>
                <a:cs typeface="Times New Roman" panose="02020603050405020304" pitchFamily="18" charset="0"/>
              </a:rPr>
              <a:t>مثال على ذلك </a:t>
            </a:r>
            <a:r>
              <a:rPr lang="ar-SA" sz="2400" dirty="0">
                <a:latin typeface="Times New Roman" panose="02020603050405020304" pitchFamily="18" charset="0"/>
                <a:cs typeface="Times New Roman" panose="02020603050405020304" pitchFamily="18" charset="0"/>
              </a:rPr>
              <a:t>استخدامها في مواقع </a:t>
            </a:r>
            <a:r>
              <a:rPr lang="ar-IQ" sz="2400" dirty="0">
                <a:latin typeface="Times New Roman" panose="02020603050405020304" pitchFamily="18" charset="0"/>
                <a:cs typeface="Times New Roman" panose="02020603050405020304" pitchFamily="18" charset="0"/>
              </a:rPr>
              <a:t>مثل </a:t>
            </a:r>
            <a:r>
              <a:rPr lang="en-US" sz="2400" dirty="0" err="1">
                <a:latin typeface="Times New Roman" panose="02020603050405020304" pitchFamily="18" charset="0"/>
                <a:cs typeface="Times New Roman" panose="02020603050405020304" pitchFamily="18" charset="0"/>
              </a:rPr>
              <a:t>facebook</a:t>
            </a:r>
            <a:r>
              <a:rPr lang="ar-SA" sz="2400" dirty="0">
                <a:latin typeface="Times New Roman" panose="02020603050405020304" pitchFamily="18" charset="0"/>
                <a:cs typeface="Times New Roman" panose="02020603050405020304" pitchFamily="18" charset="0"/>
              </a:rPr>
              <a:t> لكن </a:t>
            </a:r>
            <a:r>
              <a:rPr lang="ar-IQ" sz="2400" dirty="0">
                <a:latin typeface="Times New Roman" panose="02020603050405020304" pitchFamily="18" charset="0"/>
                <a:cs typeface="Times New Roman" panose="02020603050405020304" pitchFamily="18" charset="0"/>
              </a:rPr>
              <a:t>من الملاحظ </a:t>
            </a:r>
            <a:r>
              <a:rPr lang="ar-SA" sz="2400" dirty="0">
                <a:latin typeface="Times New Roman" panose="02020603050405020304" pitchFamily="18" charset="0"/>
                <a:cs typeface="Times New Roman" panose="02020603050405020304" pitchFamily="18" charset="0"/>
              </a:rPr>
              <a:t>ان الفيسبوك اول ما بدأ يكتسب شعبية وبدأ يكون عليه ضغط بدأ في اعادة هيكلةالـ </a:t>
            </a:r>
            <a:r>
              <a:rPr lang="en-US" sz="2400" dirty="0" err="1">
                <a:latin typeface="Times New Roman" panose="02020603050405020304" pitchFamily="18" charset="0"/>
                <a:cs typeface="Times New Roman" panose="02020603050405020304" pitchFamily="18" charset="0"/>
              </a:rPr>
              <a:t>php</a:t>
            </a:r>
            <a:r>
              <a:rPr lang="ar-SA" sz="2400" dirty="0">
                <a:latin typeface="Times New Roman" panose="02020603050405020304" pitchFamily="18" charset="0"/>
                <a:cs typeface="Times New Roman" panose="02020603050405020304" pitchFamily="18" charset="0"/>
              </a:rPr>
              <a:t> </a:t>
            </a:r>
            <a:r>
              <a:rPr lang="ar-IQ" sz="2400" dirty="0">
                <a:latin typeface="Times New Roman" panose="02020603050405020304" pitchFamily="18" charset="0"/>
                <a:cs typeface="Times New Roman" panose="02020603050405020304" pitchFamily="18" charset="0"/>
              </a:rPr>
              <a:t>هذا</a:t>
            </a:r>
            <a:r>
              <a:rPr lang="ar-SA" sz="2400" dirty="0">
                <a:latin typeface="Times New Roman" panose="02020603050405020304" pitchFamily="18" charset="0"/>
                <a:cs typeface="Times New Roman" panose="02020603050405020304" pitchFamily="18" charset="0"/>
              </a:rPr>
              <a:t> غير ان الـ </a:t>
            </a:r>
            <a:r>
              <a:rPr lang="en-US" sz="2400" dirty="0" err="1">
                <a:latin typeface="Times New Roman" panose="02020603050405020304" pitchFamily="18" charset="0"/>
                <a:cs typeface="Times New Roman" panose="02020603050405020304" pitchFamily="18" charset="0"/>
              </a:rPr>
              <a:t>facebook</a:t>
            </a:r>
            <a:r>
              <a:rPr lang="ar-SA" sz="2400" dirty="0">
                <a:latin typeface="Times New Roman" panose="02020603050405020304" pitchFamily="18" charset="0"/>
                <a:cs typeface="Times New Roman" panose="02020603050405020304" pitchFamily="18" charset="0"/>
              </a:rPr>
              <a:t> </a:t>
            </a:r>
            <a:r>
              <a:rPr lang="ar-IQ" sz="2400" dirty="0">
                <a:latin typeface="Times New Roman" panose="02020603050405020304" pitchFamily="18" charset="0"/>
                <a:cs typeface="Times New Roman" panose="02020603050405020304" pitchFamily="18" charset="0"/>
              </a:rPr>
              <a:t>غير </a:t>
            </a:r>
            <a:r>
              <a:rPr lang="ar-SA" sz="2400" dirty="0">
                <a:latin typeface="Times New Roman" panose="02020603050405020304" pitchFamily="18" charset="0"/>
                <a:cs typeface="Times New Roman" panose="02020603050405020304" pitchFamily="18" charset="0"/>
              </a:rPr>
              <a:t> معتمد على ال</a:t>
            </a:r>
            <a:r>
              <a:rPr lang="en-US" sz="2400" dirty="0" err="1" smtClean="0">
                <a:latin typeface="Times New Roman" panose="02020603050405020304" pitchFamily="18" charset="0"/>
                <a:cs typeface="Times New Roman" panose="02020603050405020304" pitchFamily="18" charset="0"/>
              </a:rPr>
              <a:t>php</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فقط </a:t>
            </a:r>
            <a:r>
              <a:rPr lang="ar-IQ" sz="2400" dirty="0">
                <a:latin typeface="Times New Roman" panose="02020603050405020304" pitchFamily="18" charset="0"/>
                <a:cs typeface="Times New Roman" panose="02020603050405020304" pitchFamily="18" charset="0"/>
              </a:rPr>
              <a:t>وانما </a:t>
            </a:r>
            <a:r>
              <a:rPr lang="ar-SA" sz="2400" dirty="0">
                <a:latin typeface="Times New Roman" panose="02020603050405020304" pitchFamily="18" charset="0"/>
                <a:cs typeface="Times New Roman" panose="02020603050405020304" pitchFamily="18" charset="0"/>
              </a:rPr>
              <a:t>معتمد على لغات </a:t>
            </a:r>
            <a:r>
              <a:rPr lang="ar-IQ" sz="2400" dirty="0">
                <a:latin typeface="Times New Roman" panose="02020603050405020304" pitchFamily="18" charset="0"/>
                <a:cs typeface="Times New Roman" panose="02020603050405020304" pitchFamily="18" charset="0"/>
              </a:rPr>
              <a:t>اخرى </a:t>
            </a:r>
            <a:r>
              <a:rPr lang="ar-SA" sz="2400" dirty="0">
                <a:latin typeface="Times New Roman" panose="02020603050405020304" pitchFamily="18" charset="0"/>
                <a:cs typeface="Times New Roman" panose="02020603050405020304" pitchFamily="18" charset="0"/>
              </a:rPr>
              <a:t> وفي العمل الحر </a:t>
            </a:r>
            <a:r>
              <a:rPr lang="ar-SA" sz="2400" dirty="0" smtClean="0">
                <a:latin typeface="Times New Roman" panose="02020603050405020304" pitchFamily="18" charset="0"/>
                <a:cs typeface="Times New Roman" panose="02020603050405020304" pitchFamily="18" charset="0"/>
              </a:rPr>
              <a:t>الـ </a:t>
            </a:r>
            <a:r>
              <a:rPr lang="en-US" sz="2400" dirty="0" smtClean="0">
                <a:latin typeface="Times New Roman" panose="02020603050405020304" pitchFamily="18" charset="0"/>
                <a:cs typeface="Times New Roman" panose="02020603050405020304" pitchFamily="18" charset="0"/>
              </a:rPr>
              <a:t>PHP </a:t>
            </a:r>
            <a:r>
              <a:rPr lang="ar-SA" sz="2400" dirty="0" smtClean="0">
                <a:latin typeface="Times New Roman" panose="02020603050405020304" pitchFamily="18" charset="0"/>
                <a:cs typeface="Times New Roman" panose="02020603050405020304" pitchFamily="18" charset="0"/>
              </a:rPr>
              <a:t>اكتر </a:t>
            </a:r>
            <a:r>
              <a:rPr lang="ar-SA" sz="2400" dirty="0">
                <a:latin typeface="Times New Roman" panose="02020603050405020304" pitchFamily="18" charset="0"/>
                <a:cs typeface="Times New Roman" panose="02020603050405020304" pitchFamily="18" charset="0"/>
              </a:rPr>
              <a:t>طلبا وتتفوق بشكل كبير جدا عن 	 </a:t>
            </a:r>
            <a:r>
              <a:rPr lang="en-US" sz="2400" dirty="0" smtClean="0">
                <a:latin typeface="Times New Roman" panose="02020603050405020304" pitchFamily="18" charset="0"/>
                <a:cs typeface="Times New Roman" panose="02020603050405020304" pitchFamily="18" charset="0"/>
              </a:rPr>
              <a:t>ASP.NET</a:t>
            </a:r>
            <a:endParaRPr lang="en-US" sz="2400" dirty="0">
              <a:latin typeface="Times New Roman" panose="02020603050405020304" pitchFamily="18" charset="0"/>
              <a:cs typeface="Times New Roman" panose="02020603050405020304" pitchFamily="18" charset="0"/>
            </a:endParaRPr>
          </a:p>
          <a:p>
            <a:pPr algn="r" rtl="1"/>
            <a:r>
              <a:rPr lang="en-US" sz="2400" dirty="0" smtClean="0">
                <a:latin typeface="Times New Roman" panose="02020603050405020304" pitchFamily="18" charset="0"/>
                <a:cs typeface="Times New Roman" panose="02020603050405020304" pitchFamily="18" charset="0"/>
              </a:rPr>
              <a:t>ASP.net</a:t>
            </a:r>
            <a:r>
              <a:rPr lang="ar-SA" sz="2400" dirty="0" smtClean="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سوقها نفس فكرة الـ </a:t>
            </a:r>
            <a:r>
              <a:rPr lang="en-US" sz="2400" dirty="0" err="1">
                <a:latin typeface="Times New Roman" panose="02020603050405020304" pitchFamily="18" charset="0"/>
                <a:cs typeface="Times New Roman" panose="02020603050405020304" pitchFamily="18" charset="0"/>
              </a:rPr>
              <a:t>javaEE</a:t>
            </a:r>
            <a:r>
              <a:rPr lang="ar-SA" sz="2400" dirty="0">
                <a:latin typeface="Times New Roman" panose="02020603050405020304" pitchFamily="18" charset="0"/>
                <a:cs typeface="Times New Roman" panose="02020603050405020304" pitchFamily="18" charset="0"/>
              </a:rPr>
              <a:t> موجهة بشكل اكبر للمشاريع التجارية </a:t>
            </a:r>
            <a:r>
              <a:rPr lang="ar-IQ" sz="2400" dirty="0">
                <a:latin typeface="Times New Roman" panose="02020603050405020304" pitchFamily="18" charset="0"/>
                <a:cs typeface="Times New Roman" panose="02020603050405020304" pitchFamily="18" charset="0"/>
              </a:rPr>
              <a:t>مثل</a:t>
            </a:r>
            <a:r>
              <a:rPr lang="ar-SA" sz="2400" dirty="0">
                <a:latin typeface="Times New Roman" panose="02020603050405020304" pitchFamily="18" charset="0"/>
                <a:cs typeface="Times New Roman" panose="02020603050405020304" pitchFamily="18" charset="0"/>
              </a:rPr>
              <a:t> البنوك والشركات</a:t>
            </a:r>
            <a:r>
              <a:rPr lang="ar-SA" sz="2400" baseline="300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gn="r" rtl="1">
              <a:buNone/>
            </a:pPr>
            <a:r>
              <a:rPr lang="ar-SA" sz="2400" dirty="0">
                <a:latin typeface="Times New Roman" panose="02020603050405020304" pitchFamily="18" charset="0"/>
                <a:cs typeface="Times New Roman" panose="02020603050405020304" pitchFamily="18" charset="0"/>
              </a:rPr>
              <a:t>فلو</a:t>
            </a:r>
            <a:r>
              <a:rPr lang="ar-IQ" sz="2400" dirty="0">
                <a:latin typeface="Times New Roman" panose="02020603050405020304" pitchFamily="18" charset="0"/>
                <a:cs typeface="Times New Roman" panose="02020603050405020304" pitchFamily="18" charset="0"/>
              </a:rPr>
              <a:t> كان هدفك اعمال</a:t>
            </a:r>
            <a:r>
              <a:rPr lang="ar-SA" sz="2400" dirty="0">
                <a:latin typeface="Times New Roman" panose="02020603050405020304" pitchFamily="18" charset="0"/>
                <a:cs typeface="Times New Roman" panose="02020603050405020304" pitchFamily="18" charset="0"/>
              </a:rPr>
              <a:t> حر</a:t>
            </a:r>
            <a:r>
              <a:rPr lang="ar-IQ" sz="2400" dirty="0">
                <a:latin typeface="Times New Roman" panose="02020603050405020304" pitchFamily="18" charset="0"/>
                <a:cs typeface="Times New Roman" panose="02020603050405020304" pitchFamily="18" charset="0"/>
              </a:rPr>
              <a:t>ة</a:t>
            </a:r>
            <a:r>
              <a:rPr lang="ar-SA" sz="2400" dirty="0">
                <a:latin typeface="Times New Roman" panose="02020603050405020304" pitchFamily="18" charset="0"/>
                <a:cs typeface="Times New Roman" panose="02020603050405020304" pitchFamily="18" charset="0"/>
              </a:rPr>
              <a:t> </a:t>
            </a:r>
            <a:r>
              <a:rPr lang="ar-IQ" sz="2400" dirty="0">
                <a:latin typeface="Times New Roman" panose="02020603050405020304" pitchFamily="18" charset="0"/>
                <a:cs typeface="Times New Roman" panose="02020603050405020304" pitchFamily="18" charset="0"/>
              </a:rPr>
              <a:t>فان </a:t>
            </a:r>
            <a:r>
              <a:rPr lang="ar-SA"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javascript</a:t>
            </a:r>
            <a:r>
              <a:rPr lang="en-US" sz="2400" dirty="0">
                <a:latin typeface="Times New Roman" panose="02020603050405020304" pitchFamily="18" charset="0"/>
                <a:cs typeface="Times New Roman" panose="02020603050405020304" pitchFamily="18" charset="0"/>
              </a:rPr>
              <a:t>, python</a:t>
            </a:r>
            <a:r>
              <a:rPr lang="ar-SA" sz="2400" dirty="0">
                <a:latin typeface="Times New Roman" panose="02020603050405020304" pitchFamily="18" charset="0"/>
                <a:cs typeface="Times New Roman" panose="02020603050405020304" pitchFamily="18" charset="0"/>
              </a:rPr>
              <a:t> </a:t>
            </a:r>
            <a:r>
              <a:rPr lang="ar-IQ" sz="2400" dirty="0">
                <a:latin typeface="Times New Roman" panose="02020603050405020304" pitchFamily="18" charset="0"/>
                <a:cs typeface="Times New Roman" panose="02020603050405020304" pitchFamily="18" charset="0"/>
              </a:rPr>
              <a:t> هي الافضل اما اذا كنت </a:t>
            </a:r>
            <a:r>
              <a:rPr lang="ar-SA" sz="2400" dirty="0">
                <a:latin typeface="Times New Roman" panose="02020603050405020304" pitchFamily="18" charset="0"/>
                <a:cs typeface="Times New Roman" panose="02020603050405020304" pitchFamily="18" charset="0"/>
              </a:rPr>
              <a:t> تهدف للعمل في شركات كبيرة والعمل على</a:t>
            </a:r>
            <a:r>
              <a:rPr lang="ar-IQ" sz="2400" dirty="0">
                <a:latin typeface="Times New Roman" panose="02020603050405020304" pitchFamily="18" charset="0"/>
                <a:cs typeface="Times New Roman" panose="02020603050405020304" pitchFamily="18" charset="0"/>
              </a:rPr>
              <a:t> </a:t>
            </a:r>
            <a:r>
              <a:rPr lang="ar-SA" sz="2400" dirty="0">
                <a:latin typeface="Times New Roman" panose="02020603050405020304" pitchFamily="18" charset="0"/>
                <a:cs typeface="Times New Roman" panose="02020603050405020304" pitchFamily="18" charset="0"/>
              </a:rPr>
              <a:t>مشاريع كبيرة اتجه لـ </a:t>
            </a:r>
            <a:r>
              <a:rPr lang="en-US" sz="2400" dirty="0">
                <a:latin typeface="Times New Roman" panose="02020603050405020304" pitchFamily="18" charset="0"/>
                <a:cs typeface="Times New Roman" panose="02020603050405020304" pitchFamily="18" charset="0"/>
              </a:rPr>
              <a:t>asp.net</a:t>
            </a:r>
            <a:r>
              <a:rPr lang="ar-SA" sz="2400" dirty="0">
                <a:latin typeface="Times New Roman" panose="02020603050405020304" pitchFamily="18" charset="0"/>
                <a:cs typeface="Times New Roman" panose="02020603050405020304" pitchFamily="18" charset="0"/>
              </a:rPr>
              <a:t> او 	 </a:t>
            </a:r>
            <a:r>
              <a:rPr lang="en-US" sz="2400" dirty="0" err="1">
                <a:latin typeface="Times New Roman" panose="02020603050405020304" pitchFamily="18" charset="0"/>
                <a:cs typeface="Times New Roman" panose="02020603050405020304" pitchFamily="18" charset="0"/>
              </a:rPr>
              <a:t>javaEE</a:t>
            </a:r>
            <a:endParaRPr lang="en-US" sz="2400"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2400" b="1"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2400" b="1"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2400" b="1"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ar-S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91494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554</TotalTime>
  <Words>756</Words>
  <Application>Microsoft Office PowerPoint</Application>
  <PresentationFormat>Widescreen</PresentationFormat>
  <Paragraphs>72</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Algerian</vt:lpstr>
      <vt:lpstr>Arial</vt:lpstr>
      <vt:lpstr>Kristen ITC</vt:lpstr>
      <vt:lpstr>Tahoma</vt:lpstr>
      <vt:lpstr>Times New Roman</vt:lpstr>
      <vt:lpstr>Trebuchet MS</vt:lpstr>
      <vt:lpstr>Wingdings</vt:lpstr>
      <vt:lpstr>Wingdings 3</vt:lpstr>
      <vt:lpstr>Facet</vt:lpstr>
      <vt:lpstr> محاضرة بعنوان: لغة تصميم المواقع</vt:lpstr>
      <vt:lpstr>ماهو الـ Dot Net Framework </vt:lpstr>
      <vt:lpstr>ماهي ال ASP.NET</vt:lpstr>
      <vt:lpstr>ماهي ال ASP.NET</vt:lpstr>
      <vt:lpstr>مميزات الـ ASP.NET</vt:lpstr>
      <vt:lpstr>ASP.NET مميزات الـ </vt:lpstr>
      <vt:lpstr>PowerPoint Presentation</vt:lpstr>
      <vt:lpstr>لكل من يسأل عن الفرق بين     PHP و ASP.NET</vt:lpstr>
      <vt:lpstr>لكل من يسأل عن الفرق بين     PHP و ASP.NET</vt:lpstr>
      <vt:lpstr>لكل من يسأل عن الفرق بين     PHP و ASP.NET</vt:lpstr>
      <vt:lpstr>لكل من يسأل عن الفرق بين     PHP و ASP.NET</vt:lpstr>
      <vt:lpstr>امثلة لمواقع بـ asp.net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ASP.NET</dc:title>
  <dc:creator>Saba</dc:creator>
  <cp:lastModifiedBy>Saba</cp:lastModifiedBy>
  <cp:revision>51</cp:revision>
  <dcterms:created xsi:type="dcterms:W3CDTF">2019-04-11T21:05:17Z</dcterms:created>
  <dcterms:modified xsi:type="dcterms:W3CDTF">2019-04-28T06:17:16Z</dcterms:modified>
</cp:coreProperties>
</file>